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59" r:id="rId8"/>
    <p:sldId id="260" r:id="rId9"/>
    <p:sldId id="263" r:id="rId10"/>
    <p:sldId id="261" r:id="rId11"/>
    <p:sldId id="264" r:id="rId12"/>
    <p:sldId id="262" r:id="rId13"/>
    <p:sldId id="265" r:id="rId14"/>
    <p:sldId id="268" r:id="rId15"/>
    <p:sldId id="269" r:id="rId16"/>
    <p:sldId id="270" r:id="rId17"/>
    <p:sldId id="271" r:id="rId18"/>
    <p:sldId id="272" r:id="rId19"/>
    <p:sldId id="273" r:id="rId20"/>
    <p:sldId id="278" r:id="rId21"/>
    <p:sldId id="279" r:id="rId22"/>
    <p:sldId id="266" r:id="rId23"/>
    <p:sldId id="274" r:id="rId24"/>
    <p:sldId id="275" r:id="rId25"/>
    <p:sldId id="276" r:id="rId26"/>
    <p:sldId id="277" r:id="rId27"/>
    <p:sldId id="280" r:id="rId28"/>
    <p:sldId id="281" r:id="rId29"/>
    <p:sldId id="282" r:id="rId30"/>
    <p:sldId id="283" r:id="rId31"/>
    <p:sldId id="285" r:id="rId32"/>
    <p:sldId id="286" r:id="rId33"/>
    <p:sldId id="284"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C03B"/>
    <a:srgbClr val="B48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386FF-8732-486B-B187-106D20AEBA66}" v="20" dt="2022-01-19T17:10:06.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 - Wreningham VC Primary School" userId="48302d7b-d1f7-4796-b1b7-82621ca29ee0" providerId="ADAL" clId="{DF7386FF-8732-486B-B187-106D20AEBA66}"/>
    <pc:docChg chg="undo custSel modSld">
      <pc:chgData name="Head - Wreningham VC Primary School" userId="48302d7b-d1f7-4796-b1b7-82621ca29ee0" providerId="ADAL" clId="{DF7386FF-8732-486B-B187-106D20AEBA66}" dt="2022-01-19T17:20:54.384" v="1041" actId="20577"/>
      <pc:docMkLst>
        <pc:docMk/>
      </pc:docMkLst>
      <pc:sldChg chg="modSp">
        <pc:chgData name="Head - Wreningham VC Primary School" userId="48302d7b-d1f7-4796-b1b7-82621ca29ee0" providerId="ADAL" clId="{DF7386FF-8732-486B-B187-106D20AEBA66}" dt="2022-01-19T17:04:26.487" v="205"/>
        <pc:sldMkLst>
          <pc:docMk/>
          <pc:sldMk cId="410373521" sldId="258"/>
        </pc:sldMkLst>
        <pc:spChg chg="mod">
          <ac:chgData name="Head - Wreningham VC Primary School" userId="48302d7b-d1f7-4796-b1b7-82621ca29ee0" providerId="ADAL" clId="{DF7386FF-8732-486B-B187-106D20AEBA66}" dt="2022-01-19T17:04:26.487" v="205"/>
          <ac:spMkLst>
            <pc:docMk/>
            <pc:sldMk cId="410373521" sldId="258"/>
            <ac:spMk id="3" creationId="{00000000-0000-0000-0000-000000000000}"/>
          </ac:spMkLst>
        </pc:spChg>
      </pc:sldChg>
      <pc:sldChg chg="addSp modSp mod">
        <pc:chgData name="Head - Wreningham VC Primary School" userId="48302d7b-d1f7-4796-b1b7-82621ca29ee0" providerId="ADAL" clId="{DF7386FF-8732-486B-B187-106D20AEBA66}" dt="2022-01-19T16:30:01.393" v="48" actId="1076"/>
        <pc:sldMkLst>
          <pc:docMk/>
          <pc:sldMk cId="2726948429" sldId="261"/>
        </pc:sldMkLst>
        <pc:spChg chg="mod">
          <ac:chgData name="Head - Wreningham VC Primary School" userId="48302d7b-d1f7-4796-b1b7-82621ca29ee0" providerId="ADAL" clId="{DF7386FF-8732-486B-B187-106D20AEBA66}" dt="2022-01-19T16:29:51.017" v="46" actId="6549"/>
          <ac:spMkLst>
            <pc:docMk/>
            <pc:sldMk cId="2726948429" sldId="261"/>
            <ac:spMk id="3" creationId="{00000000-0000-0000-0000-000000000000}"/>
          </ac:spMkLst>
        </pc:spChg>
        <pc:picChg chg="add mod">
          <ac:chgData name="Head - Wreningham VC Primary School" userId="48302d7b-d1f7-4796-b1b7-82621ca29ee0" providerId="ADAL" clId="{DF7386FF-8732-486B-B187-106D20AEBA66}" dt="2022-01-19T16:30:01.393" v="48" actId="1076"/>
          <ac:picMkLst>
            <pc:docMk/>
            <pc:sldMk cId="2726948429" sldId="261"/>
            <ac:picMk id="4" creationId="{8C07EDFF-E147-486C-AA16-F378903F9F2A}"/>
          </ac:picMkLst>
        </pc:picChg>
      </pc:sldChg>
      <pc:sldChg chg="modSp mod">
        <pc:chgData name="Head - Wreningham VC Primary School" userId="48302d7b-d1f7-4796-b1b7-82621ca29ee0" providerId="ADAL" clId="{DF7386FF-8732-486B-B187-106D20AEBA66}" dt="2022-01-19T16:35:44.704" v="66" actId="20577"/>
        <pc:sldMkLst>
          <pc:docMk/>
          <pc:sldMk cId="3474032811" sldId="264"/>
        </pc:sldMkLst>
        <pc:spChg chg="mod">
          <ac:chgData name="Head - Wreningham VC Primary School" userId="48302d7b-d1f7-4796-b1b7-82621ca29ee0" providerId="ADAL" clId="{DF7386FF-8732-486B-B187-106D20AEBA66}" dt="2022-01-19T16:35:44.704" v="66" actId="20577"/>
          <ac:spMkLst>
            <pc:docMk/>
            <pc:sldMk cId="3474032811" sldId="264"/>
            <ac:spMk id="4" creationId="{00000000-0000-0000-0000-000000000000}"/>
          </ac:spMkLst>
        </pc:spChg>
      </pc:sldChg>
      <pc:sldChg chg="modSp mod">
        <pc:chgData name="Head - Wreningham VC Primary School" userId="48302d7b-d1f7-4796-b1b7-82621ca29ee0" providerId="ADAL" clId="{DF7386FF-8732-486B-B187-106D20AEBA66}" dt="2022-01-19T17:04:11.203" v="204"/>
        <pc:sldMkLst>
          <pc:docMk/>
          <pc:sldMk cId="2351291102" sldId="265"/>
        </pc:sldMkLst>
        <pc:spChg chg="mod">
          <ac:chgData name="Head - Wreningham VC Primary School" userId="48302d7b-d1f7-4796-b1b7-82621ca29ee0" providerId="ADAL" clId="{DF7386FF-8732-486B-B187-106D20AEBA66}" dt="2022-01-19T17:04:11.203" v="204"/>
          <ac:spMkLst>
            <pc:docMk/>
            <pc:sldMk cId="2351291102" sldId="265"/>
            <ac:spMk id="2" creationId="{00000000-0000-0000-0000-000000000000}"/>
          </ac:spMkLst>
        </pc:spChg>
      </pc:sldChg>
      <pc:sldChg chg="modSp mod">
        <pc:chgData name="Head - Wreningham VC Primary School" userId="48302d7b-d1f7-4796-b1b7-82621ca29ee0" providerId="ADAL" clId="{DF7386FF-8732-486B-B187-106D20AEBA66}" dt="2022-01-19T16:54:53.932" v="86" actId="207"/>
        <pc:sldMkLst>
          <pc:docMk/>
          <pc:sldMk cId="989591222" sldId="266"/>
        </pc:sldMkLst>
        <pc:spChg chg="mod">
          <ac:chgData name="Head - Wreningham VC Primary School" userId="48302d7b-d1f7-4796-b1b7-82621ca29ee0" providerId="ADAL" clId="{DF7386FF-8732-486B-B187-106D20AEBA66}" dt="2022-01-19T16:54:46.278" v="85" actId="207"/>
          <ac:spMkLst>
            <pc:docMk/>
            <pc:sldMk cId="989591222" sldId="266"/>
            <ac:spMk id="16" creationId="{00000000-0000-0000-0000-000000000000}"/>
          </ac:spMkLst>
        </pc:spChg>
        <pc:spChg chg="mod">
          <ac:chgData name="Head - Wreningham VC Primary School" userId="48302d7b-d1f7-4796-b1b7-82621ca29ee0" providerId="ADAL" clId="{DF7386FF-8732-486B-B187-106D20AEBA66}" dt="2022-01-19T16:54:08.483" v="83" actId="207"/>
          <ac:spMkLst>
            <pc:docMk/>
            <pc:sldMk cId="989591222" sldId="266"/>
            <ac:spMk id="17" creationId="{00000000-0000-0000-0000-000000000000}"/>
          </ac:spMkLst>
        </pc:spChg>
        <pc:spChg chg="mod">
          <ac:chgData name="Head - Wreningham VC Primary School" userId="48302d7b-d1f7-4796-b1b7-82621ca29ee0" providerId="ADAL" clId="{DF7386FF-8732-486B-B187-106D20AEBA66}" dt="2022-01-19T16:54:53.932" v="86" actId="207"/>
          <ac:spMkLst>
            <pc:docMk/>
            <pc:sldMk cId="989591222" sldId="266"/>
            <ac:spMk id="23" creationId="{00000000-0000-0000-0000-000000000000}"/>
          </ac:spMkLst>
        </pc:spChg>
      </pc:sldChg>
      <pc:sldChg chg="modSp mod">
        <pc:chgData name="Head - Wreningham VC Primary School" userId="48302d7b-d1f7-4796-b1b7-82621ca29ee0" providerId="ADAL" clId="{DF7386FF-8732-486B-B187-106D20AEBA66}" dt="2022-01-19T16:47:13.661" v="68" actId="404"/>
        <pc:sldMkLst>
          <pc:docMk/>
          <pc:sldMk cId="3522400409" sldId="269"/>
        </pc:sldMkLst>
        <pc:graphicFrameChg chg="modGraphic">
          <ac:chgData name="Head - Wreningham VC Primary School" userId="48302d7b-d1f7-4796-b1b7-82621ca29ee0" providerId="ADAL" clId="{DF7386FF-8732-486B-B187-106D20AEBA66}" dt="2022-01-19T16:47:13.661" v="68" actId="404"/>
          <ac:graphicFrameMkLst>
            <pc:docMk/>
            <pc:sldMk cId="3522400409" sldId="269"/>
            <ac:graphicFrameMk id="2" creationId="{00000000-0000-0000-0000-000000000000}"/>
          </ac:graphicFrameMkLst>
        </pc:graphicFrameChg>
      </pc:sldChg>
      <pc:sldChg chg="modSp mod">
        <pc:chgData name="Head - Wreningham VC Primary School" userId="48302d7b-d1f7-4796-b1b7-82621ca29ee0" providerId="ADAL" clId="{DF7386FF-8732-486B-B187-106D20AEBA66}" dt="2022-01-19T16:49:19.201" v="71" actId="20577"/>
        <pc:sldMkLst>
          <pc:docMk/>
          <pc:sldMk cId="1726414750" sldId="270"/>
        </pc:sldMkLst>
        <pc:graphicFrameChg chg="modGraphic">
          <ac:chgData name="Head - Wreningham VC Primary School" userId="48302d7b-d1f7-4796-b1b7-82621ca29ee0" providerId="ADAL" clId="{DF7386FF-8732-486B-B187-106D20AEBA66}" dt="2022-01-19T16:49:19.201" v="71" actId="20577"/>
          <ac:graphicFrameMkLst>
            <pc:docMk/>
            <pc:sldMk cId="1726414750" sldId="270"/>
            <ac:graphicFrameMk id="3" creationId="{00000000-0000-0000-0000-000000000000}"/>
          </ac:graphicFrameMkLst>
        </pc:graphicFrameChg>
      </pc:sldChg>
      <pc:sldChg chg="modSp mod">
        <pc:chgData name="Head - Wreningham VC Primary School" userId="48302d7b-d1f7-4796-b1b7-82621ca29ee0" providerId="ADAL" clId="{DF7386FF-8732-486B-B187-106D20AEBA66}" dt="2022-01-19T16:49:40.217" v="73" actId="404"/>
        <pc:sldMkLst>
          <pc:docMk/>
          <pc:sldMk cId="2066723572" sldId="271"/>
        </pc:sldMkLst>
        <pc:graphicFrameChg chg="modGraphic">
          <ac:chgData name="Head - Wreningham VC Primary School" userId="48302d7b-d1f7-4796-b1b7-82621ca29ee0" providerId="ADAL" clId="{DF7386FF-8732-486B-B187-106D20AEBA66}" dt="2022-01-19T16:49:40.217" v="73" actId="404"/>
          <ac:graphicFrameMkLst>
            <pc:docMk/>
            <pc:sldMk cId="2066723572" sldId="271"/>
            <ac:graphicFrameMk id="3" creationId="{00000000-0000-0000-0000-000000000000}"/>
          </ac:graphicFrameMkLst>
        </pc:graphicFrameChg>
      </pc:sldChg>
      <pc:sldChg chg="modSp mod">
        <pc:chgData name="Head - Wreningham VC Primary School" userId="48302d7b-d1f7-4796-b1b7-82621ca29ee0" providerId="ADAL" clId="{DF7386FF-8732-486B-B187-106D20AEBA66}" dt="2022-01-19T16:52:15.073" v="75" actId="20577"/>
        <pc:sldMkLst>
          <pc:docMk/>
          <pc:sldMk cId="380752978" sldId="272"/>
        </pc:sldMkLst>
        <pc:spChg chg="mod">
          <ac:chgData name="Head - Wreningham VC Primary School" userId="48302d7b-d1f7-4796-b1b7-82621ca29ee0" providerId="ADAL" clId="{DF7386FF-8732-486B-B187-106D20AEBA66}" dt="2022-01-19T16:52:15.073" v="75" actId="20577"/>
          <ac:spMkLst>
            <pc:docMk/>
            <pc:sldMk cId="380752978" sldId="272"/>
            <ac:spMk id="2" creationId="{00000000-0000-0000-0000-000000000000}"/>
          </ac:spMkLst>
        </pc:spChg>
      </pc:sldChg>
      <pc:sldChg chg="addSp modSp mod">
        <pc:chgData name="Head - Wreningham VC Primary School" userId="48302d7b-d1f7-4796-b1b7-82621ca29ee0" providerId="ADAL" clId="{DF7386FF-8732-486B-B187-106D20AEBA66}" dt="2022-01-19T17:04:11.203" v="204"/>
        <pc:sldMkLst>
          <pc:docMk/>
          <pc:sldMk cId="3708859820" sldId="274"/>
        </pc:sldMkLst>
        <pc:spChg chg="mod">
          <ac:chgData name="Head - Wreningham VC Primary School" userId="48302d7b-d1f7-4796-b1b7-82621ca29ee0" providerId="ADAL" clId="{DF7386FF-8732-486B-B187-106D20AEBA66}" dt="2022-01-19T16:58:50.277" v="113" actId="1076"/>
          <ac:spMkLst>
            <pc:docMk/>
            <pc:sldMk cId="3708859820" sldId="274"/>
            <ac:spMk id="21" creationId="{00000000-0000-0000-0000-000000000000}"/>
          </ac:spMkLst>
        </pc:spChg>
        <pc:graphicFrameChg chg="mod">
          <ac:chgData name="Head - Wreningham VC Primary School" userId="48302d7b-d1f7-4796-b1b7-82621ca29ee0" providerId="ADAL" clId="{DF7386FF-8732-486B-B187-106D20AEBA66}" dt="2022-01-19T16:58:53.724" v="114" actId="1076"/>
          <ac:graphicFrameMkLst>
            <pc:docMk/>
            <pc:sldMk cId="3708859820" sldId="274"/>
            <ac:graphicFrameMk id="12" creationId="{00000000-0000-0000-0000-000000000000}"/>
          </ac:graphicFrameMkLst>
        </pc:graphicFrameChg>
        <pc:graphicFrameChg chg="modGraphic">
          <ac:chgData name="Head - Wreningham VC Primary School" userId="48302d7b-d1f7-4796-b1b7-82621ca29ee0" providerId="ADAL" clId="{DF7386FF-8732-486B-B187-106D20AEBA66}" dt="2022-01-19T17:01:56.089" v="203" actId="20577"/>
          <ac:graphicFrameMkLst>
            <pc:docMk/>
            <pc:sldMk cId="3708859820" sldId="274"/>
            <ac:graphicFrameMk id="13" creationId="{00000000-0000-0000-0000-000000000000}"/>
          </ac:graphicFrameMkLst>
        </pc:graphicFrameChg>
        <pc:graphicFrameChg chg="mod">
          <ac:chgData name="Head - Wreningham VC Primary School" userId="48302d7b-d1f7-4796-b1b7-82621ca29ee0" providerId="ADAL" clId="{DF7386FF-8732-486B-B187-106D20AEBA66}" dt="2022-01-19T17:04:11.203" v="204"/>
          <ac:graphicFrameMkLst>
            <pc:docMk/>
            <pc:sldMk cId="3708859820" sldId="274"/>
            <ac:graphicFrameMk id="14" creationId="{00000000-0000-0000-0000-000000000000}"/>
          </ac:graphicFrameMkLst>
        </pc:graphicFrameChg>
        <pc:graphicFrameChg chg="mod">
          <ac:chgData name="Head - Wreningham VC Primary School" userId="48302d7b-d1f7-4796-b1b7-82621ca29ee0" providerId="ADAL" clId="{DF7386FF-8732-486B-B187-106D20AEBA66}" dt="2022-01-19T17:00:31.699" v="132" actId="1076"/>
          <ac:graphicFrameMkLst>
            <pc:docMk/>
            <pc:sldMk cId="3708859820" sldId="274"/>
            <ac:graphicFrameMk id="15" creationId="{00000000-0000-0000-0000-000000000000}"/>
          </ac:graphicFrameMkLst>
        </pc:graphicFrameChg>
        <pc:graphicFrameChg chg="mod">
          <ac:chgData name="Head - Wreningham VC Primary School" userId="48302d7b-d1f7-4796-b1b7-82621ca29ee0" providerId="ADAL" clId="{DF7386FF-8732-486B-B187-106D20AEBA66}" dt="2022-01-19T17:00:24.175" v="131" actId="1076"/>
          <ac:graphicFrameMkLst>
            <pc:docMk/>
            <pc:sldMk cId="3708859820" sldId="274"/>
            <ac:graphicFrameMk id="16" creationId="{00000000-0000-0000-0000-000000000000}"/>
          </ac:graphicFrameMkLst>
        </pc:graphicFrameChg>
        <pc:graphicFrameChg chg="mod">
          <ac:chgData name="Head - Wreningham VC Primary School" userId="48302d7b-d1f7-4796-b1b7-82621ca29ee0" providerId="ADAL" clId="{DF7386FF-8732-486B-B187-106D20AEBA66}" dt="2022-01-19T16:59:56.841" v="126" actId="1076"/>
          <ac:graphicFrameMkLst>
            <pc:docMk/>
            <pc:sldMk cId="3708859820" sldId="274"/>
            <ac:graphicFrameMk id="20" creationId="{00000000-0000-0000-0000-000000000000}"/>
          </ac:graphicFrameMkLst>
        </pc:graphicFrameChg>
        <pc:cxnChg chg="add mod">
          <ac:chgData name="Head - Wreningham VC Primary School" userId="48302d7b-d1f7-4796-b1b7-82621ca29ee0" providerId="ADAL" clId="{DF7386FF-8732-486B-B187-106D20AEBA66}" dt="2022-01-19T16:57:23.668" v="91" actId="692"/>
          <ac:cxnSpMkLst>
            <pc:docMk/>
            <pc:sldMk cId="3708859820" sldId="274"/>
            <ac:cxnSpMk id="3" creationId="{A301CBD7-19CB-4D8F-BCED-9AD41D7320BF}"/>
          </ac:cxnSpMkLst>
        </pc:cxnChg>
        <pc:cxnChg chg="add mod">
          <ac:chgData name="Head - Wreningham VC Primary School" userId="48302d7b-d1f7-4796-b1b7-82621ca29ee0" providerId="ADAL" clId="{DF7386FF-8732-486B-B187-106D20AEBA66}" dt="2022-01-19T16:57:47.204" v="95" actId="14100"/>
          <ac:cxnSpMkLst>
            <pc:docMk/>
            <pc:sldMk cId="3708859820" sldId="274"/>
            <ac:cxnSpMk id="19" creationId="{22944809-D35C-4E79-A98E-348636BD60B0}"/>
          </ac:cxnSpMkLst>
        </pc:cxnChg>
        <pc:cxnChg chg="add mod">
          <ac:chgData name="Head - Wreningham VC Primary School" userId="48302d7b-d1f7-4796-b1b7-82621ca29ee0" providerId="ADAL" clId="{DF7386FF-8732-486B-B187-106D20AEBA66}" dt="2022-01-19T16:59:02.943" v="116" actId="1076"/>
          <ac:cxnSpMkLst>
            <pc:docMk/>
            <pc:sldMk cId="3708859820" sldId="274"/>
            <ac:cxnSpMk id="22" creationId="{BACB9F83-B6CA-46D2-98C3-F9B6C647C333}"/>
          </ac:cxnSpMkLst>
        </pc:cxnChg>
        <pc:cxnChg chg="add mod">
          <ac:chgData name="Head - Wreningham VC Primary School" userId="48302d7b-d1f7-4796-b1b7-82621ca29ee0" providerId="ADAL" clId="{DF7386FF-8732-486B-B187-106D20AEBA66}" dt="2022-01-19T16:59:08.005" v="117" actId="14100"/>
          <ac:cxnSpMkLst>
            <pc:docMk/>
            <pc:sldMk cId="3708859820" sldId="274"/>
            <ac:cxnSpMk id="23" creationId="{5AD89052-893D-4971-AB27-62CCE9893550}"/>
          </ac:cxnSpMkLst>
        </pc:cxnChg>
        <pc:cxnChg chg="add mod">
          <ac:chgData name="Head - Wreningham VC Primary School" userId="48302d7b-d1f7-4796-b1b7-82621ca29ee0" providerId="ADAL" clId="{DF7386FF-8732-486B-B187-106D20AEBA66}" dt="2022-01-19T16:59:30.976" v="120" actId="1076"/>
          <ac:cxnSpMkLst>
            <pc:docMk/>
            <pc:sldMk cId="3708859820" sldId="274"/>
            <ac:cxnSpMk id="28" creationId="{231F847C-56CF-495F-B400-808CD236BC67}"/>
          </ac:cxnSpMkLst>
        </pc:cxnChg>
        <pc:cxnChg chg="add mod">
          <ac:chgData name="Head - Wreningham VC Primary School" userId="48302d7b-d1f7-4796-b1b7-82621ca29ee0" providerId="ADAL" clId="{DF7386FF-8732-486B-B187-106D20AEBA66}" dt="2022-01-19T16:59:38.269" v="122" actId="1076"/>
          <ac:cxnSpMkLst>
            <pc:docMk/>
            <pc:sldMk cId="3708859820" sldId="274"/>
            <ac:cxnSpMk id="29" creationId="{04E65F8C-F6FC-4BDC-9161-707DB8567DE3}"/>
          </ac:cxnSpMkLst>
        </pc:cxnChg>
        <pc:cxnChg chg="add mod">
          <ac:chgData name="Head - Wreningham VC Primary School" userId="48302d7b-d1f7-4796-b1b7-82621ca29ee0" providerId="ADAL" clId="{DF7386FF-8732-486B-B187-106D20AEBA66}" dt="2022-01-19T17:00:04.219" v="128" actId="1076"/>
          <ac:cxnSpMkLst>
            <pc:docMk/>
            <pc:sldMk cId="3708859820" sldId="274"/>
            <ac:cxnSpMk id="30" creationId="{C217809D-FBBF-46B3-BDA2-1C45998B4F27}"/>
          </ac:cxnSpMkLst>
        </pc:cxnChg>
        <pc:cxnChg chg="add mod">
          <ac:chgData name="Head - Wreningham VC Primary School" userId="48302d7b-d1f7-4796-b1b7-82621ca29ee0" providerId="ADAL" clId="{DF7386FF-8732-486B-B187-106D20AEBA66}" dt="2022-01-19T17:00:21.441" v="130" actId="1076"/>
          <ac:cxnSpMkLst>
            <pc:docMk/>
            <pc:sldMk cId="3708859820" sldId="274"/>
            <ac:cxnSpMk id="32" creationId="{61A6F874-C10F-44B1-B70C-D92BFFE2BA40}"/>
          </ac:cxnSpMkLst>
        </pc:cxnChg>
        <pc:cxnChg chg="add mod">
          <ac:chgData name="Head - Wreningham VC Primary School" userId="48302d7b-d1f7-4796-b1b7-82621ca29ee0" providerId="ADAL" clId="{DF7386FF-8732-486B-B187-106D20AEBA66}" dt="2022-01-19T17:00:42.023" v="134" actId="1076"/>
          <ac:cxnSpMkLst>
            <pc:docMk/>
            <pc:sldMk cId="3708859820" sldId="274"/>
            <ac:cxnSpMk id="33" creationId="{FB3D6340-B926-47E6-83B4-DE0140DA2808}"/>
          </ac:cxnSpMkLst>
        </pc:cxnChg>
      </pc:sldChg>
      <pc:sldChg chg="modSp mod">
        <pc:chgData name="Head - Wreningham VC Primary School" userId="48302d7b-d1f7-4796-b1b7-82621ca29ee0" providerId="ADAL" clId="{DF7386FF-8732-486B-B187-106D20AEBA66}" dt="2022-01-19T17:04:33.291" v="206" actId="1076"/>
        <pc:sldMkLst>
          <pc:docMk/>
          <pc:sldMk cId="1771440084" sldId="277"/>
        </pc:sldMkLst>
        <pc:picChg chg="mod">
          <ac:chgData name="Head - Wreningham VC Primary School" userId="48302d7b-d1f7-4796-b1b7-82621ca29ee0" providerId="ADAL" clId="{DF7386FF-8732-486B-B187-106D20AEBA66}" dt="2022-01-19T17:04:33.291" v="206" actId="1076"/>
          <ac:picMkLst>
            <pc:docMk/>
            <pc:sldMk cId="1771440084" sldId="277"/>
            <ac:picMk id="10" creationId="{00000000-0000-0000-0000-000000000000}"/>
          </ac:picMkLst>
        </pc:picChg>
      </pc:sldChg>
      <pc:sldChg chg="modSp mod">
        <pc:chgData name="Head - Wreningham VC Primary School" userId="48302d7b-d1f7-4796-b1b7-82621ca29ee0" providerId="ADAL" clId="{DF7386FF-8732-486B-B187-106D20AEBA66}" dt="2022-01-19T16:52:58.600" v="81" actId="20577"/>
        <pc:sldMkLst>
          <pc:docMk/>
          <pc:sldMk cId="417018832" sldId="278"/>
        </pc:sldMkLst>
        <pc:spChg chg="mod">
          <ac:chgData name="Head - Wreningham VC Primary School" userId="48302d7b-d1f7-4796-b1b7-82621ca29ee0" providerId="ADAL" clId="{DF7386FF-8732-486B-B187-106D20AEBA66}" dt="2022-01-19T16:52:58.600" v="81" actId="20577"/>
          <ac:spMkLst>
            <pc:docMk/>
            <pc:sldMk cId="417018832" sldId="278"/>
            <ac:spMk id="3" creationId="{00000000-0000-0000-0000-000000000000}"/>
          </ac:spMkLst>
        </pc:spChg>
      </pc:sldChg>
      <pc:sldChg chg="modSp mod">
        <pc:chgData name="Head - Wreningham VC Primary School" userId="48302d7b-d1f7-4796-b1b7-82621ca29ee0" providerId="ADAL" clId="{DF7386FF-8732-486B-B187-106D20AEBA66}" dt="2022-01-19T17:05:01.178" v="207" actId="404"/>
        <pc:sldMkLst>
          <pc:docMk/>
          <pc:sldMk cId="3396268348" sldId="281"/>
        </pc:sldMkLst>
        <pc:spChg chg="mod">
          <ac:chgData name="Head - Wreningham VC Primary School" userId="48302d7b-d1f7-4796-b1b7-82621ca29ee0" providerId="ADAL" clId="{DF7386FF-8732-486B-B187-106D20AEBA66}" dt="2022-01-19T17:05:01.178" v="207" actId="404"/>
          <ac:spMkLst>
            <pc:docMk/>
            <pc:sldMk cId="3396268348" sldId="281"/>
            <ac:spMk id="3" creationId="{00000000-0000-0000-0000-000000000000}"/>
          </ac:spMkLst>
        </pc:spChg>
      </pc:sldChg>
      <pc:sldChg chg="modSp">
        <pc:chgData name="Head - Wreningham VC Primary School" userId="48302d7b-d1f7-4796-b1b7-82621ca29ee0" providerId="ADAL" clId="{DF7386FF-8732-486B-B187-106D20AEBA66}" dt="2022-01-19T17:04:26.487" v="205"/>
        <pc:sldMkLst>
          <pc:docMk/>
          <pc:sldMk cId="2500896895" sldId="282"/>
        </pc:sldMkLst>
        <pc:spChg chg="mod">
          <ac:chgData name="Head - Wreningham VC Primary School" userId="48302d7b-d1f7-4796-b1b7-82621ca29ee0" providerId="ADAL" clId="{DF7386FF-8732-486B-B187-106D20AEBA66}" dt="2022-01-19T17:04:26.487" v="205"/>
          <ac:spMkLst>
            <pc:docMk/>
            <pc:sldMk cId="2500896895" sldId="282"/>
            <ac:spMk id="6" creationId="{00000000-0000-0000-0000-000000000000}"/>
          </ac:spMkLst>
        </pc:spChg>
      </pc:sldChg>
      <pc:sldChg chg="addSp delSp modSp mod">
        <pc:chgData name="Head - Wreningham VC Primary School" userId="48302d7b-d1f7-4796-b1b7-82621ca29ee0" providerId="ADAL" clId="{DF7386FF-8732-486B-B187-106D20AEBA66}" dt="2022-01-19T17:12:06.576" v="278" actId="478"/>
        <pc:sldMkLst>
          <pc:docMk/>
          <pc:sldMk cId="1879716168" sldId="283"/>
        </pc:sldMkLst>
        <pc:spChg chg="mod">
          <ac:chgData name="Head - Wreningham VC Primary School" userId="48302d7b-d1f7-4796-b1b7-82621ca29ee0" providerId="ADAL" clId="{DF7386FF-8732-486B-B187-106D20AEBA66}" dt="2022-01-19T17:07:02.839" v="226" actId="1076"/>
          <ac:spMkLst>
            <pc:docMk/>
            <pc:sldMk cId="1879716168" sldId="283"/>
            <ac:spMk id="2" creationId="{00000000-0000-0000-0000-000000000000}"/>
          </ac:spMkLst>
        </pc:spChg>
        <pc:spChg chg="add del mod">
          <ac:chgData name="Head - Wreningham VC Primary School" userId="48302d7b-d1f7-4796-b1b7-82621ca29ee0" providerId="ADAL" clId="{DF7386FF-8732-486B-B187-106D20AEBA66}" dt="2022-01-19T17:06:23.403" v="214"/>
          <ac:spMkLst>
            <pc:docMk/>
            <pc:sldMk cId="1879716168" sldId="283"/>
            <ac:spMk id="3" creationId="{2DDCDE70-A71F-4B62-84C4-4B3CAB4C95CF}"/>
          </ac:spMkLst>
        </pc:spChg>
        <pc:spChg chg="add del mod">
          <ac:chgData name="Head - Wreningham VC Primary School" userId="48302d7b-d1f7-4796-b1b7-82621ca29ee0" providerId="ADAL" clId="{DF7386FF-8732-486B-B187-106D20AEBA66}" dt="2022-01-19T17:06:58.889" v="223"/>
          <ac:spMkLst>
            <pc:docMk/>
            <pc:sldMk cId="1879716168" sldId="283"/>
            <ac:spMk id="4" creationId="{E9301AAB-4A76-4883-8F98-0F293BFF189D}"/>
          </ac:spMkLst>
        </pc:spChg>
        <pc:spChg chg="add del mod">
          <ac:chgData name="Head - Wreningham VC Primary School" userId="48302d7b-d1f7-4796-b1b7-82621ca29ee0" providerId="ADAL" clId="{DF7386FF-8732-486B-B187-106D20AEBA66}" dt="2022-01-19T17:06:58.889" v="225"/>
          <ac:spMkLst>
            <pc:docMk/>
            <pc:sldMk cId="1879716168" sldId="283"/>
            <ac:spMk id="5" creationId="{C60D86D1-B9BB-4747-9758-FB079A53D4DF}"/>
          </ac:spMkLst>
        </pc:spChg>
        <pc:spChg chg="add del mod">
          <ac:chgData name="Head - Wreningham VC Primary School" userId="48302d7b-d1f7-4796-b1b7-82621ca29ee0" providerId="ADAL" clId="{DF7386FF-8732-486B-B187-106D20AEBA66}" dt="2022-01-19T17:08:35.627" v="238"/>
          <ac:spMkLst>
            <pc:docMk/>
            <pc:sldMk cId="1879716168" sldId="283"/>
            <ac:spMk id="8" creationId="{6040FAC3-5903-4A81-91E7-7B0937E54182}"/>
          </ac:spMkLst>
        </pc:spChg>
        <pc:graphicFrameChg chg="add del mod">
          <ac:chgData name="Head - Wreningham VC Primary School" userId="48302d7b-d1f7-4796-b1b7-82621ca29ee0" providerId="ADAL" clId="{DF7386FF-8732-486B-B187-106D20AEBA66}" dt="2022-01-19T17:08:03.629" v="230" actId="478"/>
          <ac:graphicFrameMkLst>
            <pc:docMk/>
            <pc:sldMk cId="1879716168" sldId="283"/>
            <ac:graphicFrameMk id="6" creationId="{58B3DDAD-CDEE-4022-BE90-B158F08DC859}"/>
          </ac:graphicFrameMkLst>
        </pc:graphicFrameChg>
        <pc:graphicFrameChg chg="add del mod">
          <ac:chgData name="Head - Wreningham VC Primary School" userId="48302d7b-d1f7-4796-b1b7-82621ca29ee0" providerId="ADAL" clId="{DF7386FF-8732-486B-B187-106D20AEBA66}" dt="2022-01-19T17:07:56.384" v="229" actId="478"/>
          <ac:graphicFrameMkLst>
            <pc:docMk/>
            <pc:sldMk cId="1879716168" sldId="283"/>
            <ac:graphicFrameMk id="7" creationId="{9ADEFF40-19A4-4461-BE81-AE9573AFBC80}"/>
          </ac:graphicFrameMkLst>
        </pc:graphicFrameChg>
        <pc:graphicFrameChg chg="add del mod modGraphic">
          <ac:chgData name="Head - Wreningham VC Primary School" userId="48302d7b-d1f7-4796-b1b7-82621ca29ee0" providerId="ADAL" clId="{DF7386FF-8732-486B-B187-106D20AEBA66}" dt="2022-01-19T17:11:33.405" v="276" actId="478"/>
          <ac:graphicFrameMkLst>
            <pc:docMk/>
            <pc:sldMk cId="1879716168" sldId="283"/>
            <ac:graphicFrameMk id="9" creationId="{F662BD18-9741-4BD2-9D28-2D675D0FD7DE}"/>
          </ac:graphicFrameMkLst>
        </pc:graphicFrameChg>
        <pc:graphicFrameChg chg="add del mod modGraphic">
          <ac:chgData name="Head - Wreningham VC Primary School" userId="48302d7b-d1f7-4796-b1b7-82621ca29ee0" providerId="ADAL" clId="{DF7386FF-8732-486B-B187-106D20AEBA66}" dt="2022-01-19T17:12:06.576" v="278" actId="478"/>
          <ac:graphicFrameMkLst>
            <pc:docMk/>
            <pc:sldMk cId="1879716168" sldId="283"/>
            <ac:graphicFrameMk id="10" creationId="{3DAEBACB-F249-4597-A4EC-9A51CF6EEFD9}"/>
          </ac:graphicFrameMkLst>
        </pc:graphicFrameChg>
      </pc:sldChg>
      <pc:sldChg chg="modSp mod">
        <pc:chgData name="Head - Wreningham VC Primary School" userId="48302d7b-d1f7-4796-b1b7-82621ca29ee0" providerId="ADAL" clId="{DF7386FF-8732-486B-B187-106D20AEBA66}" dt="2022-01-19T17:20:09.536" v="1025" actId="20577"/>
        <pc:sldMkLst>
          <pc:docMk/>
          <pc:sldMk cId="3846278086" sldId="284"/>
        </pc:sldMkLst>
        <pc:spChg chg="mod">
          <ac:chgData name="Head - Wreningham VC Primary School" userId="48302d7b-d1f7-4796-b1b7-82621ca29ee0" providerId="ADAL" clId="{DF7386FF-8732-486B-B187-106D20AEBA66}" dt="2022-01-19T17:20:09.536" v="1025" actId="20577"/>
          <ac:spMkLst>
            <pc:docMk/>
            <pc:sldMk cId="3846278086" sldId="284"/>
            <ac:spMk id="2" creationId="{00000000-0000-0000-0000-000000000000}"/>
          </ac:spMkLst>
        </pc:spChg>
      </pc:sldChg>
      <pc:sldChg chg="modSp mod">
        <pc:chgData name="Head - Wreningham VC Primary School" userId="48302d7b-d1f7-4796-b1b7-82621ca29ee0" providerId="ADAL" clId="{DF7386FF-8732-486B-B187-106D20AEBA66}" dt="2022-01-19T17:20:54.384" v="1041" actId="20577"/>
        <pc:sldMkLst>
          <pc:docMk/>
          <pc:sldMk cId="1748532811" sldId="288"/>
        </pc:sldMkLst>
        <pc:spChg chg="mod">
          <ac:chgData name="Head - Wreningham VC Primary School" userId="48302d7b-d1f7-4796-b1b7-82621ca29ee0" providerId="ADAL" clId="{DF7386FF-8732-486B-B187-106D20AEBA66}" dt="2022-01-19T17:20:54.384" v="1041" actId="20577"/>
          <ac:spMkLst>
            <pc:docMk/>
            <pc:sldMk cId="1748532811" sldId="288"/>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Sheet1!$E$3:$E$6</c:f>
              <c:numCache>
                <c:formatCode>General</c:formatCode>
                <c:ptCount val="4"/>
                <c:pt idx="0">
                  <c:v>12</c:v>
                </c:pt>
                <c:pt idx="1">
                  <c:v>3</c:v>
                </c:pt>
                <c:pt idx="2">
                  <c:v>3</c:v>
                </c:pt>
                <c:pt idx="3">
                  <c:v>7</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C5A21-9164-47EB-A290-A194060400AD}" type="datetimeFigureOut">
              <a:rPr lang="en-GB" smtClean="0"/>
              <a:t>21/11/2022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4921B-4852-4ADC-AA52-5AFB1AE4BF29}" type="slidenum">
              <a:rPr lang="en-GB" smtClean="0"/>
              <a:t>‹#›</a:t>
            </a:fld>
            <a:endParaRPr lang="en-GB"/>
          </a:p>
        </p:txBody>
      </p:sp>
    </p:spTree>
    <p:extLst>
      <p:ext uri="{BB962C8B-B14F-4D97-AF65-F5344CB8AC3E}">
        <p14:creationId xmlns:p14="http://schemas.microsoft.com/office/powerpoint/2010/main" val="334111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66581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364765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6985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DF9A19-FA1F-4E83-B29B-C1AA38B4D68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405598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9A19-FA1F-4E83-B29B-C1AA38B4D68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69761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DF9A19-FA1F-4E83-B29B-C1AA38B4D68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78276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DF9A19-FA1F-4E83-B29B-C1AA38B4D687}"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95821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DF9A19-FA1F-4E83-B29B-C1AA38B4D687}"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40668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9A19-FA1F-4E83-B29B-C1AA38B4D687}"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50337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F9A19-FA1F-4E83-B29B-C1AA38B4D68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238710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F9A19-FA1F-4E83-B29B-C1AA38B4D68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493E4-595E-4ED6-BA68-59CCDE8470DB}" type="slidenum">
              <a:rPr lang="en-GB" smtClean="0"/>
              <a:t>‹#›</a:t>
            </a:fld>
            <a:endParaRPr lang="en-GB"/>
          </a:p>
        </p:txBody>
      </p:sp>
    </p:spTree>
    <p:extLst>
      <p:ext uri="{BB962C8B-B14F-4D97-AF65-F5344CB8AC3E}">
        <p14:creationId xmlns:p14="http://schemas.microsoft.com/office/powerpoint/2010/main" val="17510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F9A19-FA1F-4E83-B29B-C1AA38B4D687}" type="datetimeFigureOut">
              <a:rPr lang="en-GB" smtClean="0"/>
              <a:t>21/11/2022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3E4-595E-4ED6-BA68-59CCDE8470DB}" type="slidenum">
              <a:rPr lang="en-GB" smtClean="0"/>
              <a:t>‹#›</a:t>
            </a:fld>
            <a:endParaRPr lang="en-GB"/>
          </a:p>
        </p:txBody>
      </p:sp>
    </p:spTree>
    <p:extLst>
      <p:ext uri="{BB962C8B-B14F-4D97-AF65-F5344CB8AC3E}">
        <p14:creationId xmlns:p14="http://schemas.microsoft.com/office/powerpoint/2010/main" val="427027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chools.norfolk.gov.uk/pupil-needs/health-needs/medical-needs-servi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norfolk.gov.uk/children-and-families/send-local-offer/education-and-training-0-25/support-services/medical-needs-education-provisio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justonenorfolk.nhs.uk/" TargetMode="External"/><Relationship Id="rId7" Type="http://schemas.openxmlformats.org/officeDocument/2006/relationships/hyperlink" Target="https://www.ormiston.org/what-we-do/mental-health-and-wellbeing/" TargetMode="External"/><Relationship Id="rId2" Type="http://schemas.openxmlformats.org/officeDocument/2006/relationships/hyperlink" Target="https://www.familyvoice.org.uk/" TargetMode="External"/><Relationship Id="rId1" Type="http://schemas.openxmlformats.org/officeDocument/2006/relationships/slideLayout" Target="../slideLayouts/slideLayout7.xml"/><Relationship Id="rId6" Type="http://schemas.openxmlformats.org/officeDocument/2006/relationships/hyperlink" Target="https://benjaminfoundation.co.uk/" TargetMode="External"/><Relationship Id="rId5" Type="http://schemas.openxmlformats.org/officeDocument/2006/relationships/hyperlink" Target="https://www.ecch.org/" TargetMode="External"/><Relationship Id="rId4" Type="http://schemas.openxmlformats.org/officeDocument/2006/relationships/hyperlink" Target="https://www.norfolk.gov.uk/children-and-families/early-help-and-family-suppor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dyscalculiaassociation.uk/" TargetMode="External"/><Relationship Id="rId3" Type="http://schemas.openxmlformats.org/officeDocument/2006/relationships/hyperlink" Target="https://www.autism.org.uk/" TargetMode="External"/><Relationship Id="rId7" Type="http://schemas.openxmlformats.org/officeDocument/2006/relationships/hyperlink" Target="http://www.dyspraxiafoundation.org.uk/" TargetMode="External"/><Relationship Id="rId12" Type="http://schemas.openxmlformats.org/officeDocument/2006/relationships/hyperlink" Target="http://www.downs-syndrome.org.uk/" TargetMode="External"/><Relationship Id="rId2" Type="http://schemas.openxmlformats.org/officeDocument/2006/relationships/hyperlink" Target="http://www.autismeducationtrust.org.uk/" TargetMode="External"/><Relationship Id="rId1" Type="http://schemas.openxmlformats.org/officeDocument/2006/relationships/slideLayout" Target="../slideLayouts/slideLayout7.xml"/><Relationship Id="rId6" Type="http://schemas.openxmlformats.org/officeDocument/2006/relationships/hyperlink" Target="http://www.thedyslexia-spldtrust.org.uk/" TargetMode="External"/><Relationship Id="rId11" Type="http://schemas.openxmlformats.org/officeDocument/2006/relationships/hyperlink" Target="http://www.bdadyslexia.org.uk/" TargetMode="External"/><Relationship Id="rId5" Type="http://schemas.openxmlformats.org/officeDocument/2006/relationships/hyperlink" Target="https://adhdfoundation.org.uk/" TargetMode="External"/><Relationship Id="rId10" Type="http://schemas.openxmlformats.org/officeDocument/2006/relationships/hyperlink" Target="https://www.gov.uk/government/publications/send-code-of-practice-0-to-25" TargetMode="External"/><Relationship Id="rId4" Type="http://schemas.openxmlformats.org/officeDocument/2006/relationships/hyperlink" Target="https://www.asdhelpinghands.org.uk/" TargetMode="External"/><Relationship Id="rId9" Type="http://schemas.openxmlformats.org/officeDocument/2006/relationships/hyperlink" Target="https://ican.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enco@wreningham.norfolk.sch.uk" TargetMode="External"/><Relationship Id="rId2" Type="http://schemas.openxmlformats.org/officeDocument/2006/relationships/hyperlink" Target="mailto:head@wreningham.norfolk.sch.uk" TargetMode="External"/><Relationship Id="rId1" Type="http://schemas.openxmlformats.org/officeDocument/2006/relationships/slideLayout" Target="../slideLayouts/slideLayout7.xml"/><Relationship Id="rId4" Type="http://schemas.openxmlformats.org/officeDocument/2006/relationships/hyperlink" Target="mailto:office@wreningham.norfolk.sch.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orfolk.gov.uk/children-and-families/send-local-offe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754701" y="140503"/>
            <a:ext cx="6096000" cy="3096745"/>
          </a:xfrm>
          <a:prstGeom prst="rect">
            <a:avLst/>
          </a:prstGeom>
        </p:spPr>
        <p:txBody>
          <a:bodyPr>
            <a:spAutoFit/>
          </a:bodyPr>
          <a:lstStyle/>
          <a:p>
            <a:pPr>
              <a:lnSpc>
                <a:spcPct val="107000"/>
              </a:lnSpc>
              <a:spcAft>
                <a:spcPts val="800"/>
              </a:spcAft>
            </a:pPr>
            <a:r>
              <a:rPr lang="en-GB"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Wreningham</a:t>
            </a:r>
            <a:r>
              <a:rPr lang="en-GB" sz="4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Primary School</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4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SEND Information Report </a:t>
            </a:r>
            <a:r>
              <a:rPr lang="en-GB" sz="4000"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2022-2023</a:t>
            </a:r>
            <a:r>
              <a:rPr lang="en-GB" sz="4000" dirty="0">
                <a:latin typeface="Calibri" panose="020F0502020204030204" pitchFamily="34" charset="0"/>
                <a:ea typeface="Calibri" panose="020F0502020204030204" pitchFamily="34" charset="0"/>
                <a:cs typeface="Times New Roman" panose="02020603050405020304" pitchFamily="18" charset="0"/>
              </a:rPr>
              <a:t/>
            </a:r>
            <a:br>
              <a:rPr lang="en-GB" sz="4000" dirty="0">
                <a:latin typeface="Calibri" panose="020F0502020204030204" pitchFamily="34" charset="0"/>
                <a:ea typeface="Calibri" panose="020F0502020204030204" pitchFamily="34" charset="0"/>
                <a:cs typeface="Times New Roman" panose="02020603050405020304" pitchFamily="18" charset="0"/>
              </a:rPr>
            </a:br>
            <a:r>
              <a:rPr lang="en-GB" sz="1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Publication Date: </a:t>
            </a:r>
            <a:r>
              <a:rPr lang="en-GB" sz="1600" dirty="0" smtClean="0">
                <a:solidFill>
                  <a:srgbClr val="00B050"/>
                </a:solidFill>
                <a:latin typeface="Calibri" panose="020F0502020204030204" pitchFamily="34" charset="0"/>
                <a:ea typeface="Calibri" panose="020F0502020204030204" pitchFamily="34" charset="0"/>
                <a:cs typeface="Calibri" panose="020F0502020204030204" pitchFamily="34" charset="0"/>
              </a:rPr>
              <a:t>November</a:t>
            </a:r>
            <a:r>
              <a:rPr lang="en-GB" sz="1600"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 2022</a:t>
            </a:r>
            <a:r>
              <a:rPr lang="en-GB" sz="900" dirty="0">
                <a:latin typeface="Calibri" panose="020F0502020204030204" pitchFamily="34" charset="0"/>
                <a:ea typeface="Calibri" panose="020F0502020204030204" pitchFamily="34" charset="0"/>
                <a:cs typeface="Times New Roman" panose="02020603050405020304" pitchFamily="18" charset="0"/>
              </a:rPr>
              <a:t/>
            </a:r>
            <a:br>
              <a:rPr lang="en-GB" sz="900" dirty="0">
                <a:latin typeface="Calibri" panose="020F0502020204030204" pitchFamily="34" charset="0"/>
                <a:ea typeface="Calibri" panose="020F0502020204030204" pitchFamily="34" charset="0"/>
                <a:cs typeface="Times New Roman" panose="02020603050405020304" pitchFamily="18" charset="0"/>
              </a:rPr>
            </a:br>
            <a:r>
              <a:rPr lang="en-GB" sz="1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Review date November </a:t>
            </a:r>
            <a:r>
              <a:rPr lang="en-GB" sz="1600"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40279" y="3374576"/>
            <a:ext cx="10455215" cy="2862322"/>
          </a:xfrm>
          <a:prstGeom prst="rect">
            <a:avLst/>
          </a:prstGeom>
          <a:noFill/>
        </p:spPr>
        <p:txBody>
          <a:bodyPr wrap="square" rtlCol="0">
            <a:spAutoFit/>
          </a:bodyPr>
          <a:lstStyle/>
          <a:p>
            <a:r>
              <a:rPr lang="en-GB" dirty="0"/>
              <a:t>At </a:t>
            </a:r>
            <a:r>
              <a:rPr lang="en-GB" dirty="0" err="1"/>
              <a:t>Wreningham</a:t>
            </a:r>
            <a:r>
              <a:rPr lang="en-GB" dirty="0"/>
              <a:t> VC Primary School we believe that Together Everyone Achieves More. We are committed to creating an inclusive culture where all members of our school community work together. We are committed to the equal inclusion of all children in all areas of school life. We recognise the diverse and individual needs of all of our children and take into account the additional support required by those children with Special Educational Needs and Disabilities (SEND).</a:t>
            </a:r>
          </a:p>
          <a:p>
            <a:endParaRPr lang="en-GB" dirty="0"/>
          </a:p>
          <a:p>
            <a:r>
              <a:rPr lang="en-GB" dirty="0"/>
              <a:t>The SEND Information Report describes the range of provision and support available to support identified children as and when appropriate. This is subject to change depending on budgetary constraints and policy review. The school follows the Wymondham Cluster SEND Policy and can be accessed </a:t>
            </a:r>
            <a:r>
              <a:rPr lang="en-GB" dirty="0">
                <a:solidFill>
                  <a:srgbClr val="00B050"/>
                </a:solidFill>
              </a:rPr>
              <a:t>here.</a:t>
            </a:r>
            <a:endParaRPr lang="en-GB" dirty="0"/>
          </a:p>
          <a:p>
            <a:endParaRPr lang="en-GB" dirty="0"/>
          </a:p>
        </p:txBody>
      </p:sp>
    </p:spTree>
    <p:extLst>
      <p:ext uri="{BB962C8B-B14F-4D97-AF65-F5344CB8AC3E}">
        <p14:creationId xmlns:p14="http://schemas.microsoft.com/office/powerpoint/2010/main" val="20835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67419" y="103517"/>
            <a:ext cx="11593902" cy="6986528"/>
          </a:xfrm>
          <a:prstGeom prst="rect">
            <a:avLst/>
          </a:prstGeom>
        </p:spPr>
        <p:txBody>
          <a:bodyPr wrap="square">
            <a:spAutoFit/>
          </a:bodyPr>
          <a:lstStyle/>
          <a:p>
            <a:pPr algn="ctr"/>
            <a:r>
              <a:rPr lang="en-GB" sz="3200" dirty="0"/>
              <a:t>What is our approach to teaching learners with SEN? </a:t>
            </a:r>
          </a:p>
          <a:p>
            <a:r>
              <a:rPr lang="en-GB" sz="1600" dirty="0"/>
              <a:t>We believe in achievement for all and that ’Together Everyone Achieves More’. We aim to create a learning environment which is flexible enough to meet the needs of all pupils, whilst also promoting independent learners. The class teacher remains responsible for working with all children, ensuring they attain and make progress, in line with the Teaching Standards.</a:t>
            </a:r>
          </a:p>
          <a:p>
            <a:endParaRPr lang="en-GB" sz="1600" dirty="0"/>
          </a:p>
          <a:p>
            <a:r>
              <a:rPr lang="en-GB" sz="1600" b="1" dirty="0"/>
              <a:t>Quality First Teaching</a:t>
            </a:r>
            <a:r>
              <a:rPr lang="en-GB" sz="1600" dirty="0"/>
              <a:t>: High quality teaching, differentiated for individual pupils, is the first step in responding to pupils who may have SEN. Quality first teaching is available to all children in a class. Teachers have the highest expectations for all children in their class. Teaching is planned to build on what children currently know and can do. Different ways of teaching are in place so that children are fully involved in learning in class, through effective challenge </a:t>
            </a:r>
            <a:r>
              <a:rPr lang="en-GB" sz="1600" dirty="0" smtClean="0"/>
              <a:t>and adaptive learning (</a:t>
            </a:r>
            <a:r>
              <a:rPr lang="en-GB" sz="1600" dirty="0" err="1" smtClean="0"/>
              <a:t>eg</a:t>
            </a:r>
            <a:r>
              <a:rPr lang="en-GB" sz="1600" dirty="0" smtClean="0"/>
              <a:t> tailored resources, feed back). </a:t>
            </a:r>
            <a:r>
              <a:rPr lang="en-GB" sz="1600" dirty="0"/>
              <a:t>An inclusive learning environment is created for all children. Specific strategies, which may be suggested by the SENCO or outside agencies, are used to support children with SEN to learn. Staff will keep parents and carers informed of how children are learning, sharing success and concerns. </a:t>
            </a:r>
            <a:r>
              <a:rPr lang="en-GB" sz="1600" dirty="0" smtClean="0"/>
              <a:t>Children’s progress </a:t>
            </a:r>
            <a:r>
              <a:rPr lang="en-GB" sz="1600" dirty="0"/>
              <a:t>is constantly monitored, assessed and reviewed and any gaps in their understanding and learning will be identified and addressed. </a:t>
            </a:r>
          </a:p>
          <a:p>
            <a:endParaRPr lang="en-GB" sz="1600" dirty="0"/>
          </a:p>
          <a:p>
            <a:r>
              <a:rPr lang="en-GB" sz="1600" b="1" dirty="0"/>
              <a:t>Targeted Interventions</a:t>
            </a:r>
            <a:r>
              <a:rPr lang="en-GB" sz="1600" dirty="0"/>
              <a:t>: If a specific need is identified a targeted intervention may be planned and delivered. These may be run in the classroom or in separate sessions outside of whole class </a:t>
            </a:r>
            <a:r>
              <a:rPr lang="en-GB" sz="1600" dirty="0" smtClean="0"/>
              <a:t>teaching. </a:t>
            </a:r>
            <a:r>
              <a:rPr lang="en-GB" sz="1600" dirty="0"/>
              <a:t>They could be delivered by a teacher or a teaching assistant and are often targeted at a group of pupils with similar needs. Targets and anticipated outcomes will be identified before beginning interventions, and their impact will be assessed and reviewed once it is finished. </a:t>
            </a:r>
          </a:p>
          <a:p>
            <a:endParaRPr lang="en-GB" sz="1600" dirty="0"/>
          </a:p>
          <a:p>
            <a:r>
              <a:rPr lang="en-GB" sz="1600" b="1" dirty="0"/>
              <a:t>Specialist, Individual Intervention</a:t>
            </a:r>
            <a:r>
              <a:rPr lang="en-GB" sz="1600" dirty="0"/>
              <a:t>: For some children it is necessary to provide highly tailored, personalised intervention to meet individual needs. This high level of additional and/or specialised provision is put in place to address children's needs and enable them to learn. Some children will have access to aids and materials to support their learning and meet their needs, such as fiddle toys, wobble cushions and laptops. </a:t>
            </a:r>
          </a:p>
          <a:p>
            <a:r>
              <a:rPr lang="en-GB" sz="1600" dirty="0" smtClean="0"/>
              <a:t>Provision maps </a:t>
            </a:r>
            <a:r>
              <a:rPr lang="en-GB" sz="1600" dirty="0"/>
              <a:t>are created, showing the provision on offer. These are evaluated to ensure the range of needs are addressed. Impact of interventions and support is reviewed as part of the ‘assess, plan, do, review’ cycle. Observations of teaching and learning walks may focus on the teaching and learning of pupils with SEN. </a:t>
            </a:r>
          </a:p>
        </p:txBody>
      </p:sp>
    </p:spTree>
    <p:extLst>
      <p:ext uri="{BB962C8B-B14F-4D97-AF65-F5344CB8AC3E}">
        <p14:creationId xmlns:p14="http://schemas.microsoft.com/office/powerpoint/2010/main" val="235129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7802" y="0"/>
            <a:ext cx="11421374" cy="461665"/>
          </a:xfrm>
          <a:prstGeom prst="rect">
            <a:avLst/>
          </a:prstGeom>
          <a:noFill/>
        </p:spPr>
        <p:txBody>
          <a:bodyPr wrap="square" rtlCol="0">
            <a:spAutoFit/>
          </a:bodyPr>
          <a:lstStyle/>
          <a:p>
            <a:pPr algn="ctr"/>
            <a:r>
              <a:rPr lang="en-GB" sz="2400" dirty="0"/>
              <a:t>What is our approach to teaching children with SEN? - Cognition and Learning</a:t>
            </a:r>
          </a:p>
        </p:txBody>
      </p:sp>
      <p:graphicFrame>
        <p:nvGraphicFramePr>
          <p:cNvPr id="5" name="Table 4"/>
          <p:cNvGraphicFramePr>
            <a:graphicFrameLocks noGrp="1"/>
          </p:cNvGraphicFramePr>
          <p:nvPr>
            <p:extLst>
              <p:ext uri="{D42A27DB-BD31-4B8C-83A1-F6EECF244321}">
                <p14:modId xmlns:p14="http://schemas.microsoft.com/office/powerpoint/2010/main" val="2898074674"/>
              </p:ext>
            </p:extLst>
          </p:nvPr>
        </p:nvGraphicFramePr>
        <p:xfrm>
          <a:off x="423905" y="523220"/>
          <a:ext cx="11229167" cy="5809135"/>
        </p:xfrm>
        <a:graphic>
          <a:graphicData uri="http://schemas.openxmlformats.org/drawingml/2006/table">
            <a:tbl>
              <a:tblPr firstRow="1" bandRow="1">
                <a:tableStyleId>{5C22544A-7EE6-4342-B048-85BDC9FD1C3A}</a:tableStyleId>
              </a:tblPr>
              <a:tblGrid>
                <a:gridCol w="2928895">
                  <a:extLst>
                    <a:ext uri="{9D8B030D-6E8A-4147-A177-3AD203B41FA5}">
                      <a16:colId xmlns:a16="http://schemas.microsoft.com/office/drawing/2014/main" xmlns="" val="20000"/>
                    </a:ext>
                  </a:extLst>
                </a:gridCol>
                <a:gridCol w="2524125">
                  <a:extLst>
                    <a:ext uri="{9D8B030D-6E8A-4147-A177-3AD203B41FA5}">
                      <a16:colId xmlns:a16="http://schemas.microsoft.com/office/drawing/2014/main" xmlns="" val="20001"/>
                    </a:ext>
                  </a:extLst>
                </a:gridCol>
                <a:gridCol w="1771650">
                  <a:extLst>
                    <a:ext uri="{9D8B030D-6E8A-4147-A177-3AD203B41FA5}">
                      <a16:colId xmlns:a16="http://schemas.microsoft.com/office/drawing/2014/main" xmlns="" val="20002"/>
                    </a:ext>
                  </a:extLst>
                </a:gridCol>
                <a:gridCol w="2038350">
                  <a:extLst>
                    <a:ext uri="{9D8B030D-6E8A-4147-A177-3AD203B41FA5}">
                      <a16:colId xmlns:a16="http://schemas.microsoft.com/office/drawing/2014/main" xmlns="" val="20003"/>
                    </a:ext>
                  </a:extLst>
                </a:gridCol>
                <a:gridCol w="1966147">
                  <a:extLst>
                    <a:ext uri="{9D8B030D-6E8A-4147-A177-3AD203B41FA5}">
                      <a16:colId xmlns:a16="http://schemas.microsoft.com/office/drawing/2014/main" xmlns="" val="20004"/>
                    </a:ext>
                  </a:extLst>
                </a:gridCol>
              </a:tblGrid>
              <a:tr h="366874">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 Teaching</a:t>
                      </a:r>
                    </a:p>
                  </a:txBody>
                  <a:tcPr/>
                </a:tc>
                <a:tc>
                  <a:txBody>
                    <a:bodyPr/>
                    <a:lstStyle/>
                    <a:p>
                      <a:pPr algn="ctr"/>
                      <a:r>
                        <a:rPr lang="en-GB" sz="1400" b="0" dirty="0">
                          <a:solidFill>
                            <a:schemeClr val="tx1"/>
                          </a:solidFill>
                        </a:rPr>
                        <a:t>Targeted</a:t>
                      </a:r>
                      <a:r>
                        <a:rPr lang="en-GB" sz="1400" b="0" baseline="0" dirty="0">
                          <a:solidFill>
                            <a:schemeClr val="tx1"/>
                          </a:solidFill>
                        </a:rPr>
                        <a:t> Intervention</a:t>
                      </a:r>
                      <a:endParaRPr lang="en-GB" sz="1400" b="0" dirty="0">
                        <a:solidFill>
                          <a:schemeClr val="tx1"/>
                        </a:solidFill>
                      </a:endParaRP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xmlns="" val="10000"/>
                  </a:ext>
                </a:extLst>
              </a:tr>
              <a:tr h="5290975">
                <a:tc>
                  <a:txBody>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Reading and spelling</a:t>
                      </a:r>
                    </a:p>
                    <a:p>
                      <a:pPr marL="285750" indent="-285750">
                        <a:buFont typeface="Arial" panose="020B0604020202020204" pitchFamily="34" charset="0"/>
                        <a:buChar char="•"/>
                      </a:pPr>
                      <a:r>
                        <a:rPr lang="en-GB" sz="1600" dirty="0"/>
                        <a:t>Learning new information and concepts</a:t>
                      </a:r>
                    </a:p>
                    <a:p>
                      <a:pPr marL="285750" indent="-285750">
                        <a:buFont typeface="Arial" panose="020B0604020202020204" pitchFamily="34" charset="0"/>
                        <a:buChar char="•"/>
                      </a:pPr>
                      <a:r>
                        <a:rPr lang="en-GB" sz="1600" dirty="0"/>
                        <a:t>Working with numbers</a:t>
                      </a:r>
                    </a:p>
                    <a:p>
                      <a:pPr marL="285750" indent="-285750">
                        <a:buFont typeface="Arial" panose="020B0604020202020204" pitchFamily="34" charset="0"/>
                        <a:buChar char="•"/>
                      </a:pPr>
                      <a:r>
                        <a:rPr lang="en-GB" sz="1600" dirty="0"/>
                        <a:t>Working memory</a:t>
                      </a:r>
                    </a:p>
                    <a:p>
                      <a:pPr marL="285750" indent="-285750">
                        <a:buFont typeface="Arial" panose="020B0604020202020204" pitchFamily="34" charset="0"/>
                        <a:buChar char="•"/>
                      </a:pPr>
                      <a:r>
                        <a:rPr lang="en-GB" sz="1600" dirty="0"/>
                        <a:t>Concentration</a:t>
                      </a:r>
                    </a:p>
                    <a:p>
                      <a:pPr marL="285750" indent="-285750">
                        <a:buFont typeface="Arial" panose="020B0604020202020204" pitchFamily="34" charset="0"/>
                        <a:buChar char="•"/>
                      </a:pPr>
                      <a:r>
                        <a:rPr lang="en-GB" sz="1600" dirty="0"/>
                        <a:t>Children with a specific diagnosis </a:t>
                      </a:r>
                      <a:r>
                        <a:rPr lang="en-GB" sz="1600" dirty="0" err="1"/>
                        <a:t>eg</a:t>
                      </a:r>
                      <a:r>
                        <a:rPr lang="en-GB" sz="1600" dirty="0"/>
                        <a:t> dyslexia</a:t>
                      </a:r>
                    </a:p>
                    <a:p>
                      <a:pPr marL="285750" indent="-285750">
                        <a:buFont typeface="Arial" panose="020B0604020202020204" pitchFamily="34" charset="0"/>
                        <a:buChar char="•"/>
                      </a:pPr>
                      <a:r>
                        <a:rPr lang="en-GB" sz="1600" dirty="0"/>
                        <a:t>Children who present with difficulties which</a:t>
                      </a:r>
                      <a:r>
                        <a:rPr lang="en-GB" sz="1600" baseline="0" dirty="0"/>
                        <a:t> have no specific title</a:t>
                      </a:r>
                      <a:endParaRPr lang="en-GB" sz="1600" dirty="0"/>
                    </a:p>
                  </a:txBody>
                  <a:tcPr/>
                </a:tc>
                <a:tc>
                  <a:txBody>
                    <a:bodyPr/>
                    <a:lstStyle/>
                    <a:p>
                      <a:pPr marL="285750" indent="-285750">
                        <a:buFont typeface="Arial" panose="020B0604020202020204" pitchFamily="34" charset="0"/>
                        <a:buChar char="•"/>
                      </a:pPr>
                      <a:r>
                        <a:rPr lang="en-GB" sz="1400" dirty="0"/>
                        <a:t>Differentiated curriculum,</a:t>
                      </a:r>
                      <a:r>
                        <a:rPr lang="en-GB" sz="1400" baseline="0" dirty="0"/>
                        <a:t> delivery, planning and work</a:t>
                      </a:r>
                    </a:p>
                    <a:p>
                      <a:pPr marL="285750" indent="-285750">
                        <a:buFont typeface="Arial" panose="020B0604020202020204" pitchFamily="34" charset="0"/>
                        <a:buChar char="•"/>
                      </a:pPr>
                      <a:r>
                        <a:rPr lang="en-GB" sz="1400" baseline="0" dirty="0"/>
                        <a:t>Displays and working walls</a:t>
                      </a:r>
                    </a:p>
                    <a:p>
                      <a:pPr marL="285750" indent="-285750">
                        <a:buFont typeface="Arial" panose="020B0604020202020204" pitchFamily="34" charset="0"/>
                        <a:buChar char="•"/>
                      </a:pPr>
                      <a:r>
                        <a:rPr lang="en-GB" sz="1400" baseline="0" dirty="0"/>
                        <a:t>Help mats, checklists</a:t>
                      </a:r>
                    </a:p>
                    <a:p>
                      <a:pPr marL="285750" indent="-285750">
                        <a:buFont typeface="Arial" panose="020B0604020202020204" pitchFamily="34" charset="0"/>
                        <a:buChar char="•"/>
                      </a:pPr>
                      <a:r>
                        <a:rPr lang="en-GB" sz="1400" baseline="0" dirty="0"/>
                        <a:t>Labelled resources</a:t>
                      </a:r>
                    </a:p>
                    <a:p>
                      <a:pPr marL="285750" indent="-285750">
                        <a:buFont typeface="Arial" panose="020B0604020202020204" pitchFamily="34" charset="0"/>
                        <a:buChar char="•"/>
                      </a:pPr>
                      <a:r>
                        <a:rPr lang="en-GB" sz="1400" baseline="0" dirty="0"/>
                        <a:t>Maths resource boxes</a:t>
                      </a:r>
                    </a:p>
                    <a:p>
                      <a:pPr marL="285750" indent="-285750">
                        <a:buFont typeface="Arial" panose="020B0604020202020204" pitchFamily="34" charset="0"/>
                        <a:buChar char="•"/>
                      </a:pPr>
                      <a:r>
                        <a:rPr lang="en-GB" sz="1400" baseline="0" dirty="0"/>
                        <a:t>Numicon</a:t>
                      </a:r>
                    </a:p>
                    <a:p>
                      <a:pPr marL="285750" indent="-285750">
                        <a:buFont typeface="Arial" panose="020B0604020202020204" pitchFamily="34" charset="0"/>
                        <a:buChar char="•"/>
                      </a:pPr>
                      <a:r>
                        <a:rPr lang="en-GB" sz="1400" baseline="0" dirty="0"/>
                        <a:t>Modelling</a:t>
                      </a:r>
                    </a:p>
                    <a:p>
                      <a:pPr marL="285750" indent="-285750">
                        <a:buFont typeface="Arial" panose="020B0604020202020204" pitchFamily="34" charset="0"/>
                        <a:buChar char="•"/>
                      </a:pPr>
                      <a:r>
                        <a:rPr lang="en-GB" sz="1400" baseline="0" dirty="0"/>
                        <a:t>Next step marking</a:t>
                      </a:r>
                    </a:p>
                    <a:p>
                      <a:pPr marL="285750" indent="-285750">
                        <a:buFont typeface="Arial" panose="020B0604020202020204" pitchFamily="34" charset="0"/>
                        <a:buChar char="•"/>
                      </a:pPr>
                      <a:r>
                        <a:rPr lang="en-GB" sz="1400" baseline="0" dirty="0"/>
                        <a:t>Personalised learning</a:t>
                      </a:r>
                    </a:p>
                    <a:p>
                      <a:pPr marL="285750" indent="-285750">
                        <a:buFont typeface="Arial" panose="020B0604020202020204" pitchFamily="34" charset="0"/>
                        <a:buChar char="•"/>
                      </a:pPr>
                      <a:r>
                        <a:rPr lang="en-GB" sz="1400" baseline="0" dirty="0"/>
                        <a:t>Pre and post learning</a:t>
                      </a:r>
                    </a:p>
                    <a:p>
                      <a:pPr marL="285750" indent="-285750">
                        <a:buFont typeface="Arial" panose="020B0604020202020204" pitchFamily="34" charset="0"/>
                        <a:buChar char="•"/>
                      </a:pPr>
                      <a:r>
                        <a:rPr lang="en-GB" sz="1400" baseline="0" dirty="0"/>
                        <a:t>Questioning</a:t>
                      </a:r>
                    </a:p>
                    <a:p>
                      <a:pPr marL="285750" indent="-285750">
                        <a:buFont typeface="Arial" panose="020B0604020202020204" pitchFamily="34" charset="0"/>
                        <a:buChar char="•"/>
                      </a:pPr>
                      <a:r>
                        <a:rPr lang="en-GB" sz="1400" baseline="0" dirty="0"/>
                        <a:t>Seating plans</a:t>
                      </a:r>
                    </a:p>
                    <a:p>
                      <a:pPr marL="285750" indent="-285750">
                        <a:buFont typeface="Arial" panose="020B0604020202020204" pitchFamily="34" charset="0"/>
                        <a:buChar char="•"/>
                      </a:pPr>
                      <a:r>
                        <a:rPr lang="en-GB" sz="1400" baseline="0" dirty="0"/>
                        <a:t>Step by step instructions </a:t>
                      </a:r>
                    </a:p>
                    <a:p>
                      <a:pPr marL="285750" indent="-285750">
                        <a:buFont typeface="Arial" panose="020B0604020202020204" pitchFamily="34" charset="0"/>
                        <a:buChar char="•"/>
                      </a:pPr>
                      <a:r>
                        <a:rPr lang="en-GB" sz="1400" baseline="0" dirty="0"/>
                        <a:t>Success criteria – small steps</a:t>
                      </a:r>
                    </a:p>
                    <a:p>
                      <a:pPr marL="285750" indent="-285750">
                        <a:buFont typeface="Arial" panose="020B0604020202020204" pitchFamily="34" charset="0"/>
                        <a:buChar char="•"/>
                      </a:pPr>
                      <a:r>
                        <a:rPr lang="en-GB" sz="1400" baseline="0" dirty="0"/>
                        <a:t>Visual aids and resources</a:t>
                      </a:r>
                    </a:p>
                    <a:p>
                      <a:pPr marL="285750" indent="-285750">
                        <a:buFont typeface="Arial" panose="020B0604020202020204" pitchFamily="34" charset="0"/>
                        <a:buChar char="•"/>
                      </a:pPr>
                      <a:r>
                        <a:rPr lang="en-GB" sz="1400" baseline="0" dirty="0"/>
                        <a:t>Writing frames</a:t>
                      </a:r>
                    </a:p>
                    <a:p>
                      <a:pPr marL="285750" indent="-285750">
                        <a:buFont typeface="Arial" panose="020B0604020202020204" pitchFamily="34" charset="0"/>
                        <a:buChar char="•"/>
                      </a:pPr>
                      <a:r>
                        <a:rPr lang="en-GB" sz="1400" baseline="0" dirty="0"/>
                        <a:t>Reading/spelling tests</a:t>
                      </a:r>
                    </a:p>
                    <a:p>
                      <a:pPr marL="285750" indent="-285750">
                        <a:buFont typeface="Arial" panose="020B0604020202020204" pitchFamily="34" charset="0"/>
                        <a:buChar char="•"/>
                      </a:pPr>
                      <a:r>
                        <a:rPr lang="en-GB" sz="1400" baseline="0" dirty="0"/>
                        <a:t>Dyslexia friendly displays, paper and whiteboard screens </a:t>
                      </a:r>
                      <a:endParaRPr lang="en-GB" sz="1600" dirty="0"/>
                    </a:p>
                  </a:txBody>
                  <a:tcPr/>
                </a:tc>
                <a:tc>
                  <a:txBody>
                    <a:bodyPr/>
                    <a:lstStyle/>
                    <a:p>
                      <a:pPr marL="285750" indent="-285750">
                        <a:buFont typeface="Arial" panose="020B0604020202020204" pitchFamily="34" charset="0"/>
                        <a:buChar char="•"/>
                      </a:pPr>
                      <a:r>
                        <a:rPr lang="en-GB" sz="1400" dirty="0"/>
                        <a:t>Small group</a:t>
                      </a:r>
                      <a:r>
                        <a:rPr lang="en-GB" sz="1400" baseline="0" dirty="0"/>
                        <a:t> interventions (catch up reading, precision teaching, Numicon)</a:t>
                      </a:r>
                    </a:p>
                    <a:p>
                      <a:pPr marL="285750" indent="-285750">
                        <a:buFont typeface="Arial" panose="020B0604020202020204" pitchFamily="34" charset="0"/>
                        <a:buChar char="•"/>
                      </a:pPr>
                      <a:r>
                        <a:rPr lang="en-GB" sz="1400" baseline="0" dirty="0" err="1"/>
                        <a:t>Lexia</a:t>
                      </a:r>
                      <a:endParaRPr lang="en-GB" sz="1400" baseline="0" dirty="0"/>
                    </a:p>
                    <a:p>
                      <a:pPr marL="285750" indent="-285750">
                        <a:buFont typeface="Arial" panose="020B0604020202020204" pitchFamily="34" charset="0"/>
                        <a:buChar char="•"/>
                      </a:pPr>
                      <a:r>
                        <a:rPr lang="en-GB" sz="1400" baseline="0" dirty="0"/>
                        <a:t>Use of ICT and technology</a:t>
                      </a:r>
                    </a:p>
                    <a:p>
                      <a:pPr marL="285750" indent="-285750">
                        <a:buFont typeface="Arial" panose="020B0604020202020204" pitchFamily="34" charset="0"/>
                        <a:buChar char="•"/>
                      </a:pPr>
                      <a:r>
                        <a:rPr lang="en-GB" sz="1400" baseline="0" dirty="0"/>
                        <a:t>Guided groups- reading, writing and maths</a:t>
                      </a:r>
                    </a:p>
                    <a:p>
                      <a:pPr marL="285750" indent="-285750">
                        <a:buFont typeface="Arial" panose="020B0604020202020204" pitchFamily="34" charset="0"/>
                        <a:buChar char="•"/>
                      </a:pPr>
                      <a:r>
                        <a:rPr lang="en-GB" sz="1400" baseline="0" dirty="0"/>
                        <a:t>Small group phonics</a:t>
                      </a:r>
                    </a:p>
                    <a:p>
                      <a:pPr marL="285750" indent="-285750">
                        <a:buFont typeface="Arial" panose="020B0604020202020204" pitchFamily="34" charset="0"/>
                        <a:buChar char="•"/>
                      </a:pPr>
                      <a:r>
                        <a:rPr lang="en-GB" sz="1400" baseline="0" dirty="0"/>
                        <a:t>In class TA</a:t>
                      </a:r>
                    </a:p>
                    <a:p>
                      <a:pPr marL="285750" indent="-285750">
                        <a:buFont typeface="Arial" panose="020B0604020202020204" pitchFamily="34" charset="0"/>
                        <a:buChar char="•"/>
                      </a:pPr>
                      <a:r>
                        <a:rPr lang="en-GB" sz="1400" baseline="0" dirty="0"/>
                        <a:t>Paired work/peer mentoring</a:t>
                      </a:r>
                    </a:p>
                    <a:p>
                      <a:pPr marL="285750" indent="-285750">
                        <a:buFont typeface="Arial" panose="020B0604020202020204" pitchFamily="34" charset="0"/>
                        <a:buChar char="•"/>
                      </a:pPr>
                      <a:r>
                        <a:rPr lang="en-GB" sz="1400" baseline="0" dirty="0"/>
                        <a:t>Pre and post teaching</a:t>
                      </a:r>
                      <a:endParaRPr lang="en-GB" sz="1400" dirty="0"/>
                    </a:p>
                  </a:txBody>
                  <a:tcPr/>
                </a:tc>
                <a:tc>
                  <a:txBody>
                    <a:bodyPr/>
                    <a:lstStyle/>
                    <a:p>
                      <a:pPr marL="285750" indent="-285750">
                        <a:buFont typeface="Arial" panose="020B0604020202020204" pitchFamily="34" charset="0"/>
                        <a:buChar char="•"/>
                      </a:pPr>
                      <a:r>
                        <a:rPr lang="en-GB" sz="1400" dirty="0"/>
                        <a:t>One to one teaching – phonics, reading,</a:t>
                      </a:r>
                      <a:r>
                        <a:rPr lang="en-GB" sz="1400" baseline="0" dirty="0"/>
                        <a:t> maths, writing</a:t>
                      </a:r>
                    </a:p>
                    <a:p>
                      <a:pPr marL="285750" indent="-285750">
                        <a:buFont typeface="Arial" panose="020B0604020202020204" pitchFamily="34" charset="0"/>
                        <a:buChar char="•"/>
                      </a:pPr>
                      <a:r>
                        <a:rPr lang="en-GB" sz="1400" baseline="0" dirty="0"/>
                        <a:t>Additional time for tests and assessments</a:t>
                      </a:r>
                    </a:p>
                    <a:p>
                      <a:pPr marL="285750" indent="-285750">
                        <a:buFont typeface="Arial" panose="020B0604020202020204" pitchFamily="34" charset="0"/>
                        <a:buChar char="•"/>
                      </a:pPr>
                      <a:r>
                        <a:rPr lang="en-GB" sz="1400" baseline="0" dirty="0"/>
                        <a:t>Access to technology</a:t>
                      </a:r>
                    </a:p>
                    <a:p>
                      <a:pPr marL="285750" indent="-285750">
                        <a:buFont typeface="Arial" panose="020B0604020202020204" pitchFamily="34" charset="0"/>
                        <a:buChar char="•"/>
                      </a:pPr>
                      <a:r>
                        <a:rPr lang="en-GB" sz="1400" baseline="0" dirty="0"/>
                        <a:t>Speech to text software</a:t>
                      </a:r>
                    </a:p>
                    <a:p>
                      <a:pPr marL="285750" indent="-285750">
                        <a:buFont typeface="Arial" panose="020B0604020202020204" pitchFamily="34" charset="0"/>
                        <a:buChar char="•"/>
                      </a:pPr>
                      <a:r>
                        <a:rPr lang="en-GB" sz="1400" baseline="0" dirty="0"/>
                        <a:t>Coloured overlays, reading rulers and exercise books</a:t>
                      </a:r>
                    </a:p>
                    <a:p>
                      <a:pPr marL="285750" indent="-285750">
                        <a:buFont typeface="Arial" panose="020B0604020202020204" pitchFamily="34" charset="0"/>
                        <a:buChar char="•"/>
                      </a:pPr>
                      <a:r>
                        <a:rPr lang="en-GB" sz="1400" baseline="0" dirty="0"/>
                        <a:t>Pencil grips</a:t>
                      </a:r>
                    </a:p>
                    <a:p>
                      <a:pPr marL="285750" indent="-285750">
                        <a:buFont typeface="Arial" panose="020B0604020202020204" pitchFamily="34" charset="0"/>
                        <a:buChar char="•"/>
                      </a:pPr>
                      <a:r>
                        <a:rPr lang="en-GB" sz="1400" baseline="0" dirty="0"/>
                        <a:t>Sloping writing desks</a:t>
                      </a:r>
                    </a:p>
                    <a:p>
                      <a:pPr marL="285750" indent="-285750">
                        <a:buFont typeface="Arial" panose="020B0604020202020204" pitchFamily="34" charset="0"/>
                        <a:buChar char="•"/>
                      </a:pPr>
                      <a:r>
                        <a:rPr lang="en-GB" sz="1400" baseline="0" dirty="0"/>
                        <a:t>Differentiated homework</a:t>
                      </a:r>
                    </a:p>
                    <a:p>
                      <a:pPr marL="285750" indent="-285750">
                        <a:buFont typeface="Arial" panose="020B0604020202020204" pitchFamily="34" charset="0"/>
                        <a:buChar char="•"/>
                      </a:pPr>
                      <a:r>
                        <a:rPr lang="en-GB" sz="1400" baseline="0" dirty="0"/>
                        <a:t>Pre and post teaching</a:t>
                      </a:r>
                    </a:p>
                    <a:p>
                      <a:pPr marL="285750" indent="-285750">
                        <a:buFont typeface="Arial" panose="020B0604020202020204" pitchFamily="34" charset="0"/>
                        <a:buChar char="•"/>
                      </a:pPr>
                      <a:r>
                        <a:rPr lang="en-GB" sz="1400" baseline="0" dirty="0"/>
                        <a:t>Scribes</a:t>
                      </a:r>
                    </a:p>
                    <a:p>
                      <a:pPr marL="285750" indent="-285750">
                        <a:buFont typeface="Arial" panose="020B0604020202020204" pitchFamily="34" charset="0"/>
                        <a:buChar char="•"/>
                      </a:pPr>
                      <a:r>
                        <a:rPr lang="en-GB" sz="1400" baseline="0" dirty="0"/>
                        <a:t>Enhanced transition</a:t>
                      </a:r>
                      <a:endParaRPr lang="en-GB" sz="1400" dirty="0"/>
                    </a:p>
                  </a:txBody>
                  <a:tcPr/>
                </a:tc>
                <a:tc>
                  <a:txBody>
                    <a:bodyPr/>
                    <a:lstStyle/>
                    <a:p>
                      <a:pPr marL="0" indent="0">
                        <a:buFont typeface="Arial" panose="020B0604020202020204" pitchFamily="34" charset="0"/>
                        <a:buNone/>
                      </a:pPr>
                      <a:r>
                        <a:rPr lang="en-GB" sz="1600" dirty="0"/>
                        <a:t>Norfolk</a:t>
                      </a:r>
                      <a:r>
                        <a:rPr lang="en-GB" sz="1600" baseline="0" dirty="0"/>
                        <a:t> Educational Psychology</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Dyslexia Outreach </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British Dyslexia Association</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School2School Service</a:t>
                      </a:r>
                    </a:p>
                    <a:p>
                      <a:pPr marL="0" indent="0">
                        <a:buFont typeface="Arial" panose="020B0604020202020204" pitchFamily="34" charset="0"/>
                        <a:buNone/>
                      </a:pPr>
                      <a:endParaRPr lang="en-GB" sz="1600" baseline="0" dirty="0"/>
                    </a:p>
                    <a:p>
                      <a:pPr marL="0" indent="0">
                        <a:buFont typeface="Arial" panose="020B0604020202020204" pitchFamily="34" charset="0"/>
                        <a:buNone/>
                      </a:pPr>
                      <a:r>
                        <a:rPr lang="en-GB" sz="1600" baseline="0" dirty="0"/>
                        <a:t>Cognition and Learning SRBs</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xmlns="" val="10001"/>
                  </a:ext>
                </a:extLst>
              </a:tr>
            </a:tbl>
          </a:graphicData>
        </a:graphic>
      </p:graphicFrame>
      <p:pic>
        <p:nvPicPr>
          <p:cNvPr id="6" name="Picture 5"/>
          <p:cNvPicPr>
            <a:picLocks noChangeAspect="1"/>
          </p:cNvPicPr>
          <p:nvPr/>
        </p:nvPicPr>
        <p:blipFill>
          <a:blip r:embed="rId2"/>
          <a:stretch>
            <a:fillRect/>
          </a:stretch>
        </p:blipFill>
        <p:spPr>
          <a:xfrm>
            <a:off x="755809" y="1046440"/>
            <a:ext cx="1431896" cy="1255843"/>
          </a:xfrm>
          <a:prstGeom prst="rect">
            <a:avLst/>
          </a:prstGeom>
        </p:spPr>
      </p:pic>
    </p:spTree>
    <p:extLst>
      <p:ext uri="{BB962C8B-B14F-4D97-AF65-F5344CB8AC3E}">
        <p14:creationId xmlns:p14="http://schemas.microsoft.com/office/powerpoint/2010/main" val="251802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3736325"/>
              </p:ext>
            </p:extLst>
          </p:nvPr>
        </p:nvGraphicFramePr>
        <p:xfrm>
          <a:off x="270833" y="391308"/>
          <a:ext cx="11360990" cy="6156960"/>
        </p:xfrm>
        <a:graphic>
          <a:graphicData uri="http://schemas.openxmlformats.org/drawingml/2006/table">
            <a:tbl>
              <a:tblPr firstRow="1" bandRow="1">
                <a:tableStyleId>{5C22544A-7EE6-4342-B048-85BDC9FD1C3A}</a:tableStyleId>
              </a:tblPr>
              <a:tblGrid>
                <a:gridCol w="2536167">
                  <a:extLst>
                    <a:ext uri="{9D8B030D-6E8A-4147-A177-3AD203B41FA5}">
                      <a16:colId xmlns:a16="http://schemas.microsoft.com/office/drawing/2014/main" xmlns="" val="20000"/>
                    </a:ext>
                  </a:extLst>
                </a:gridCol>
                <a:gridCol w="2234241">
                  <a:extLst>
                    <a:ext uri="{9D8B030D-6E8A-4147-A177-3AD203B41FA5}">
                      <a16:colId xmlns:a16="http://schemas.microsoft.com/office/drawing/2014/main" xmlns="" val="20001"/>
                    </a:ext>
                  </a:extLst>
                </a:gridCol>
                <a:gridCol w="2320506">
                  <a:extLst>
                    <a:ext uri="{9D8B030D-6E8A-4147-A177-3AD203B41FA5}">
                      <a16:colId xmlns:a16="http://schemas.microsoft.com/office/drawing/2014/main" xmlns="" val="20002"/>
                    </a:ext>
                  </a:extLst>
                </a:gridCol>
                <a:gridCol w="2398143">
                  <a:extLst>
                    <a:ext uri="{9D8B030D-6E8A-4147-A177-3AD203B41FA5}">
                      <a16:colId xmlns:a16="http://schemas.microsoft.com/office/drawing/2014/main" xmlns="" val="20003"/>
                    </a:ext>
                  </a:extLst>
                </a:gridCol>
                <a:gridCol w="1871933">
                  <a:extLst>
                    <a:ext uri="{9D8B030D-6E8A-4147-A177-3AD203B41FA5}">
                      <a16:colId xmlns:a16="http://schemas.microsoft.com/office/drawing/2014/main" xmlns="" val="20004"/>
                    </a:ext>
                  </a:extLst>
                </a:gridCol>
              </a:tblGrid>
              <a:tr h="468154">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a:t>
                      </a:r>
                      <a:r>
                        <a:rPr lang="en-GB" sz="1400" b="0" baseline="0" dirty="0">
                          <a:solidFill>
                            <a:schemeClr val="tx1"/>
                          </a:solidFill>
                        </a:rPr>
                        <a:t> Teaching</a:t>
                      </a:r>
                      <a:endParaRPr lang="en-GB" sz="1400" b="0" dirty="0">
                        <a:solidFill>
                          <a:schemeClr val="tx1"/>
                        </a:solidFill>
                      </a:endParaRPr>
                    </a:p>
                  </a:txBody>
                  <a:tcPr/>
                </a:tc>
                <a:tc>
                  <a:txBody>
                    <a:bodyPr/>
                    <a:lstStyle/>
                    <a:p>
                      <a:pPr algn="ctr"/>
                      <a:r>
                        <a:rPr lang="en-GB" sz="1400" b="0" dirty="0">
                          <a:solidFill>
                            <a:schemeClr val="tx1"/>
                          </a:solidFill>
                        </a:rPr>
                        <a:t>Targeted Interventions</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a:t>
                      </a:r>
                      <a:r>
                        <a:rPr lang="en-GB" sz="1400" b="0" baseline="0" dirty="0">
                          <a:solidFill>
                            <a:schemeClr val="tx1"/>
                          </a:solidFill>
                        </a:rPr>
                        <a:t> Support Agencies</a:t>
                      </a:r>
                      <a:endParaRPr lang="en-GB" sz="1400" b="0" dirty="0">
                        <a:solidFill>
                          <a:schemeClr val="tx1"/>
                        </a:solidFill>
                      </a:endParaRPr>
                    </a:p>
                  </a:txBody>
                  <a:tcPr/>
                </a:tc>
                <a:extLst>
                  <a:ext uri="{0D108BD9-81ED-4DB2-BD59-A6C34878D82A}">
                    <a16:rowId xmlns:a16="http://schemas.microsoft.com/office/drawing/2014/main" xmlns="" val="10000"/>
                  </a:ext>
                </a:extLst>
              </a:tr>
              <a:tr h="5149691">
                <a:tc>
                  <a:txBody>
                    <a:bodyPr/>
                    <a:lstStyle/>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pPr marL="285750" indent="-285750">
                        <a:buFont typeface="Arial" panose="020B0604020202020204" pitchFamily="34" charset="0"/>
                        <a:buChar char="•"/>
                      </a:pPr>
                      <a:r>
                        <a:rPr lang="en-GB" sz="1600" dirty="0">
                          <a:solidFill>
                            <a:schemeClr val="tx1"/>
                          </a:solidFill>
                        </a:rPr>
                        <a:t>Understanding</a:t>
                      </a:r>
                      <a:r>
                        <a:rPr lang="en-GB" sz="1600" baseline="0" dirty="0">
                          <a:solidFill>
                            <a:schemeClr val="tx1"/>
                          </a:solidFill>
                        </a:rPr>
                        <a:t> language</a:t>
                      </a:r>
                    </a:p>
                    <a:p>
                      <a:pPr marL="285750" indent="-285750">
                        <a:buFont typeface="Arial" panose="020B0604020202020204" pitchFamily="34" charset="0"/>
                        <a:buChar char="•"/>
                      </a:pPr>
                      <a:r>
                        <a:rPr lang="en-GB" sz="1600" baseline="0" dirty="0">
                          <a:solidFill>
                            <a:schemeClr val="tx1"/>
                          </a:solidFill>
                        </a:rPr>
                        <a:t>Using language</a:t>
                      </a:r>
                    </a:p>
                    <a:p>
                      <a:pPr marL="285750" indent="-285750">
                        <a:buFont typeface="Arial" panose="020B0604020202020204" pitchFamily="34" charset="0"/>
                        <a:buChar char="•"/>
                      </a:pPr>
                      <a:r>
                        <a:rPr lang="en-GB" sz="1600" baseline="0" dirty="0">
                          <a:solidFill>
                            <a:schemeClr val="tx1"/>
                          </a:solidFill>
                        </a:rPr>
                        <a:t>Understanding how to communicate socially with other people</a:t>
                      </a:r>
                    </a:p>
                    <a:p>
                      <a:pPr marL="285750" indent="-285750">
                        <a:buFont typeface="Arial" panose="020B0604020202020204" pitchFamily="34" charset="0"/>
                        <a:buChar char="•"/>
                      </a:pPr>
                      <a:r>
                        <a:rPr lang="en-GB" sz="1600" baseline="0" dirty="0">
                          <a:solidFill>
                            <a:schemeClr val="tx1"/>
                          </a:solidFill>
                        </a:rPr>
                        <a:t>Conditions include: Specific Language Disorder, ASD (Autism), speech sound disorders/delay</a:t>
                      </a:r>
                    </a:p>
                    <a:p>
                      <a:pPr marL="285750" indent="-285750">
                        <a:buFont typeface="Arial" panose="020B0604020202020204" pitchFamily="34" charset="0"/>
                        <a:buChar char="•"/>
                      </a:pPr>
                      <a:r>
                        <a:rPr lang="en-GB" sz="1600" baseline="0" dirty="0">
                          <a:solidFill>
                            <a:schemeClr val="tx1"/>
                          </a:solidFill>
                        </a:rPr>
                        <a:t>Stammering </a:t>
                      </a:r>
                    </a:p>
                    <a:p>
                      <a:pPr marL="0" indent="0">
                        <a:buFont typeface="Arial" panose="020B0604020202020204" pitchFamily="34" charset="0"/>
                        <a:buNone/>
                      </a:pPr>
                      <a:endParaRPr lang="en-GB" sz="1600" dirty="0">
                        <a:solidFill>
                          <a:schemeClr val="tx1"/>
                        </a:solidFill>
                      </a:endParaRPr>
                    </a:p>
                    <a:p>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Circle time</a:t>
                      </a:r>
                    </a:p>
                    <a:p>
                      <a:pPr marL="285750" indent="-285750">
                        <a:buFont typeface="Arial" panose="020B0604020202020204" pitchFamily="34" charset="0"/>
                        <a:buChar char="•"/>
                      </a:pPr>
                      <a:r>
                        <a:rPr lang="en-GB" sz="1400" dirty="0">
                          <a:solidFill>
                            <a:schemeClr val="tx1"/>
                          </a:solidFill>
                        </a:rPr>
                        <a:t>Differentiation</a:t>
                      </a:r>
                    </a:p>
                    <a:p>
                      <a:pPr marL="285750" indent="-285750">
                        <a:buFontTx/>
                        <a:buChar char="-"/>
                      </a:pPr>
                      <a:r>
                        <a:rPr lang="en-GB" sz="1400" dirty="0">
                          <a:solidFill>
                            <a:schemeClr val="tx1"/>
                          </a:solidFill>
                        </a:rPr>
                        <a:t>delivery </a:t>
                      </a:r>
                    </a:p>
                    <a:p>
                      <a:pPr marL="285750" indent="-285750">
                        <a:buFontTx/>
                        <a:buChar char="-"/>
                      </a:pPr>
                      <a:r>
                        <a:rPr lang="en-GB" sz="1400" dirty="0">
                          <a:solidFill>
                            <a:schemeClr val="tx1"/>
                          </a:solidFill>
                        </a:rPr>
                        <a:t>pace  </a:t>
                      </a:r>
                    </a:p>
                    <a:p>
                      <a:pPr marL="285750" indent="-285750">
                        <a:buFontTx/>
                        <a:buChar char="-"/>
                      </a:pPr>
                      <a:r>
                        <a:rPr lang="en-GB" sz="1400" dirty="0">
                          <a:solidFill>
                            <a:schemeClr val="tx1"/>
                          </a:solidFill>
                        </a:rPr>
                        <a:t>outcome  </a:t>
                      </a:r>
                    </a:p>
                    <a:p>
                      <a:pPr marL="285750" indent="-285750">
                        <a:buFontTx/>
                        <a:buChar char="-"/>
                      </a:pPr>
                      <a:r>
                        <a:rPr lang="en-GB" sz="1400" dirty="0">
                          <a:solidFill>
                            <a:schemeClr val="tx1"/>
                          </a:solidFill>
                        </a:rPr>
                        <a:t>questioning   </a:t>
                      </a:r>
                    </a:p>
                    <a:p>
                      <a:pPr marL="285750" indent="-285750">
                        <a:buFontTx/>
                        <a:buChar char="-"/>
                      </a:pPr>
                      <a:r>
                        <a:rPr lang="en-GB" sz="1400" dirty="0">
                          <a:solidFill>
                            <a:schemeClr val="tx1"/>
                          </a:solidFill>
                        </a:rPr>
                        <a:t>grouping  </a:t>
                      </a:r>
                    </a:p>
                    <a:p>
                      <a:pPr marL="285750" indent="-285750">
                        <a:buFont typeface="Arial" panose="020B0604020202020204" pitchFamily="34" charset="0"/>
                        <a:buChar char="•"/>
                      </a:pPr>
                      <a:r>
                        <a:rPr lang="en-GB" sz="1400" dirty="0">
                          <a:solidFill>
                            <a:schemeClr val="tx1"/>
                          </a:solidFill>
                        </a:rPr>
                        <a:t>Displays – visual – symbols</a:t>
                      </a:r>
                    </a:p>
                    <a:p>
                      <a:pPr marL="285750" indent="-285750">
                        <a:buFont typeface="Arial" panose="020B0604020202020204" pitchFamily="34" charset="0"/>
                        <a:buChar char="•"/>
                      </a:pPr>
                      <a:r>
                        <a:rPr lang="en-GB" sz="1400" dirty="0">
                          <a:solidFill>
                            <a:schemeClr val="tx1"/>
                          </a:solidFill>
                        </a:rPr>
                        <a:t>Labelled resources</a:t>
                      </a:r>
                      <a:r>
                        <a:rPr lang="en-GB" sz="1400" baseline="0" dirty="0">
                          <a:solidFill>
                            <a:schemeClr val="tx1"/>
                          </a:solidFill>
                        </a:rPr>
                        <a:t> with picture and name</a:t>
                      </a:r>
                    </a:p>
                    <a:p>
                      <a:pPr marL="285750" indent="-285750">
                        <a:buFont typeface="Arial" panose="020B0604020202020204" pitchFamily="34" charset="0"/>
                        <a:buChar char="•"/>
                      </a:pPr>
                      <a:r>
                        <a:rPr lang="en-GB" sz="1400" baseline="0" dirty="0">
                          <a:solidFill>
                            <a:schemeClr val="tx1"/>
                          </a:solidFill>
                        </a:rPr>
                        <a:t>Processing time</a:t>
                      </a:r>
                    </a:p>
                    <a:p>
                      <a:pPr marL="285750" indent="-285750">
                        <a:buFont typeface="Arial" panose="020B0604020202020204" pitchFamily="34" charset="0"/>
                        <a:buChar char="•"/>
                      </a:pPr>
                      <a:r>
                        <a:rPr lang="en-GB" sz="1400" baseline="0" dirty="0">
                          <a:solidFill>
                            <a:schemeClr val="tx1"/>
                          </a:solidFill>
                        </a:rPr>
                        <a:t>Routines</a:t>
                      </a:r>
                    </a:p>
                    <a:p>
                      <a:pPr marL="285750" indent="-285750">
                        <a:buFont typeface="Arial" panose="020B0604020202020204" pitchFamily="34" charset="0"/>
                        <a:buChar char="•"/>
                      </a:pPr>
                      <a:r>
                        <a:rPr lang="en-GB" sz="1400" baseline="0" dirty="0">
                          <a:solidFill>
                            <a:schemeClr val="tx1"/>
                          </a:solidFill>
                        </a:rPr>
                        <a:t>Seating plans</a:t>
                      </a:r>
                    </a:p>
                    <a:p>
                      <a:pPr marL="285750" indent="-285750">
                        <a:buFont typeface="Arial" panose="020B0604020202020204" pitchFamily="34" charset="0"/>
                        <a:buChar char="•"/>
                      </a:pPr>
                      <a:r>
                        <a:rPr lang="en-GB" sz="1400" baseline="0" dirty="0">
                          <a:solidFill>
                            <a:schemeClr val="tx1"/>
                          </a:solidFill>
                        </a:rPr>
                        <a:t>Signing in whole class sessions (if needed)</a:t>
                      </a:r>
                    </a:p>
                    <a:p>
                      <a:pPr marL="285750" indent="-285750">
                        <a:buFont typeface="Arial" panose="020B0604020202020204" pitchFamily="34" charset="0"/>
                        <a:buChar char="•"/>
                      </a:pPr>
                      <a:r>
                        <a:rPr lang="en-GB" sz="1400" baseline="0" dirty="0">
                          <a:solidFill>
                            <a:schemeClr val="tx1"/>
                          </a:solidFill>
                        </a:rPr>
                        <a:t>Simplified language</a:t>
                      </a:r>
                    </a:p>
                    <a:p>
                      <a:pPr marL="285750" indent="-285750">
                        <a:buFont typeface="Arial" panose="020B0604020202020204" pitchFamily="34" charset="0"/>
                        <a:buChar char="•"/>
                      </a:pPr>
                      <a:r>
                        <a:rPr lang="en-GB" sz="1400" baseline="0" dirty="0">
                          <a:solidFill>
                            <a:schemeClr val="tx1"/>
                          </a:solidFill>
                        </a:rPr>
                        <a:t>Use of TA</a:t>
                      </a:r>
                    </a:p>
                    <a:p>
                      <a:pPr marL="285750" indent="-285750">
                        <a:buFont typeface="Arial" panose="020B0604020202020204" pitchFamily="34" charset="0"/>
                        <a:buChar char="•"/>
                      </a:pPr>
                      <a:r>
                        <a:rPr lang="en-GB" sz="1400" baseline="0" dirty="0">
                          <a:solidFill>
                            <a:schemeClr val="tx1"/>
                          </a:solidFill>
                        </a:rPr>
                        <a:t>Visual timetables</a:t>
                      </a:r>
                    </a:p>
                    <a:p>
                      <a:pPr marL="285750" indent="-285750">
                        <a:buFont typeface="Arial" panose="020B0604020202020204" pitchFamily="34" charset="0"/>
                        <a:buChar char="•"/>
                      </a:pPr>
                      <a:r>
                        <a:rPr lang="en-GB" sz="1400" baseline="0" dirty="0" err="1">
                          <a:solidFill>
                            <a:schemeClr val="tx1"/>
                          </a:solidFill>
                        </a:rPr>
                        <a:t>Visualiser</a:t>
                      </a:r>
                      <a:endParaRPr lang="en-GB" sz="1400" baseline="0" dirty="0">
                        <a:solidFill>
                          <a:schemeClr val="tx1"/>
                        </a:solidFill>
                      </a:endParaRPr>
                    </a:p>
                    <a:p>
                      <a:pPr marL="285750" indent="-285750">
                        <a:buFont typeface="Arial" panose="020B0604020202020204" pitchFamily="34" charset="0"/>
                        <a:buChar char="•"/>
                      </a:pPr>
                      <a:r>
                        <a:rPr lang="en-GB" sz="1400" baseline="0" dirty="0">
                          <a:solidFill>
                            <a:schemeClr val="tx1"/>
                          </a:solidFill>
                        </a:rPr>
                        <a:t>Printed instructions and checklists</a:t>
                      </a: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p>
                      <a:pPr marL="285750" indent="-285750">
                        <a:buFontTx/>
                        <a:buChar char="-"/>
                      </a:pP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In class TA support</a:t>
                      </a:r>
                    </a:p>
                    <a:p>
                      <a:pPr marL="285750" indent="-285750">
                        <a:buFont typeface="Arial" panose="020B0604020202020204" pitchFamily="34" charset="0"/>
                        <a:buChar char="•"/>
                      </a:pPr>
                      <a:r>
                        <a:rPr lang="en-GB" sz="1400" dirty="0">
                          <a:solidFill>
                            <a:schemeClr val="tx1"/>
                          </a:solidFill>
                        </a:rPr>
                        <a:t>Memory</a:t>
                      </a:r>
                      <a:r>
                        <a:rPr lang="en-GB" sz="1400" baseline="0" dirty="0">
                          <a:solidFill>
                            <a:schemeClr val="tx1"/>
                          </a:solidFill>
                        </a:rPr>
                        <a:t> work</a:t>
                      </a:r>
                    </a:p>
                    <a:p>
                      <a:pPr marL="285750" indent="-285750">
                        <a:buFont typeface="Arial" panose="020B0604020202020204" pitchFamily="34" charset="0"/>
                        <a:buChar char="•"/>
                      </a:pPr>
                      <a:r>
                        <a:rPr lang="en-GB" sz="1400" baseline="0" dirty="0">
                          <a:solidFill>
                            <a:schemeClr val="tx1"/>
                          </a:solidFill>
                        </a:rPr>
                        <a:t>Pre/post teaching</a:t>
                      </a:r>
                    </a:p>
                    <a:p>
                      <a:pPr marL="285750" indent="-285750">
                        <a:buFont typeface="Arial" panose="020B0604020202020204" pitchFamily="34" charset="0"/>
                        <a:buChar char="•"/>
                      </a:pPr>
                      <a:r>
                        <a:rPr lang="en-GB" sz="1400" baseline="0" dirty="0">
                          <a:solidFill>
                            <a:schemeClr val="tx1"/>
                          </a:solidFill>
                        </a:rPr>
                        <a:t>Quiet room for S&amp;L </a:t>
                      </a:r>
                    </a:p>
                    <a:p>
                      <a:pPr marL="285750" indent="-285750">
                        <a:buFont typeface="Arial" panose="020B0604020202020204" pitchFamily="34" charset="0"/>
                        <a:buChar char="•"/>
                      </a:pPr>
                      <a:r>
                        <a:rPr lang="en-GB" sz="1400" baseline="0" dirty="0">
                          <a:solidFill>
                            <a:schemeClr val="tx1"/>
                          </a:solidFill>
                        </a:rPr>
                        <a:t>Reading partners</a:t>
                      </a:r>
                    </a:p>
                    <a:p>
                      <a:pPr marL="285750" indent="-285750">
                        <a:buFont typeface="Arial" panose="020B0604020202020204" pitchFamily="34" charset="0"/>
                        <a:buChar char="•"/>
                      </a:pPr>
                      <a:r>
                        <a:rPr lang="en-GB" sz="1400" baseline="0" dirty="0">
                          <a:solidFill>
                            <a:schemeClr val="tx1"/>
                          </a:solidFill>
                        </a:rPr>
                        <a:t>Small group ‘talk’ groups</a:t>
                      </a:r>
                    </a:p>
                    <a:p>
                      <a:pPr marL="285750" indent="-285750">
                        <a:buFont typeface="Arial" panose="020B0604020202020204" pitchFamily="34" charset="0"/>
                        <a:buChar char="•"/>
                      </a:pP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Additional time for tests/assessments</a:t>
                      </a:r>
                    </a:p>
                    <a:p>
                      <a:pPr marL="285750" indent="-285750">
                        <a:buFont typeface="Arial" panose="020B0604020202020204" pitchFamily="34" charset="0"/>
                        <a:buChar char="•"/>
                      </a:pPr>
                      <a:r>
                        <a:rPr lang="en-GB" sz="1400" dirty="0">
                          <a:solidFill>
                            <a:schemeClr val="tx1"/>
                          </a:solidFill>
                        </a:rPr>
                        <a:t>ASD support</a:t>
                      </a:r>
                    </a:p>
                    <a:p>
                      <a:pPr marL="285750" indent="-285750">
                        <a:buFont typeface="Arial" panose="020B0604020202020204" pitchFamily="34" charset="0"/>
                        <a:buChar char="•"/>
                      </a:pPr>
                      <a:r>
                        <a:rPr lang="en-GB" sz="1400" baseline="0" dirty="0">
                          <a:solidFill>
                            <a:schemeClr val="tx1"/>
                          </a:solidFill>
                        </a:rPr>
                        <a:t>Access through technology</a:t>
                      </a:r>
                    </a:p>
                    <a:p>
                      <a:pPr marL="285750" indent="-285750">
                        <a:buFont typeface="Arial" panose="020B0604020202020204" pitchFamily="34" charset="0"/>
                        <a:buChar char="•"/>
                      </a:pPr>
                      <a:r>
                        <a:rPr lang="en-GB" sz="1400" baseline="0" dirty="0">
                          <a:solidFill>
                            <a:schemeClr val="tx1"/>
                          </a:solidFill>
                        </a:rPr>
                        <a:t>Speech to text</a:t>
                      </a:r>
                    </a:p>
                    <a:p>
                      <a:pPr marL="285750" indent="-285750">
                        <a:buFont typeface="Arial" panose="020B0604020202020204" pitchFamily="34" charset="0"/>
                        <a:buChar char="•"/>
                      </a:pPr>
                      <a:r>
                        <a:rPr lang="en-GB" sz="1400" baseline="0" dirty="0">
                          <a:solidFill>
                            <a:schemeClr val="tx1"/>
                          </a:solidFill>
                        </a:rPr>
                        <a:t>ELSA</a:t>
                      </a:r>
                    </a:p>
                    <a:p>
                      <a:pPr marL="285750" indent="-285750">
                        <a:buFont typeface="Arial" panose="020B0604020202020204" pitchFamily="34" charset="0"/>
                        <a:buChar char="•"/>
                      </a:pPr>
                      <a:r>
                        <a:rPr lang="en-GB" sz="1400" baseline="0" dirty="0">
                          <a:solidFill>
                            <a:schemeClr val="tx1"/>
                          </a:solidFill>
                        </a:rPr>
                        <a:t>Social stories</a:t>
                      </a:r>
                    </a:p>
                    <a:p>
                      <a:pPr marL="285750" indent="-285750">
                        <a:buFont typeface="Arial" panose="020B0604020202020204" pitchFamily="34" charset="0"/>
                        <a:buChar char="•"/>
                      </a:pPr>
                      <a:r>
                        <a:rPr lang="en-GB" sz="1400" i="0" baseline="0" dirty="0" smtClean="0">
                          <a:solidFill>
                            <a:schemeClr val="tx1"/>
                          </a:solidFill>
                        </a:rPr>
                        <a:t>Art therapy</a:t>
                      </a:r>
                      <a:endParaRPr lang="en-GB" sz="1400" i="0" baseline="0" dirty="0">
                        <a:solidFill>
                          <a:schemeClr val="tx1"/>
                        </a:solidFill>
                      </a:endParaRPr>
                    </a:p>
                    <a:p>
                      <a:pPr marL="285750" indent="-285750">
                        <a:buFont typeface="Arial" panose="020B0604020202020204" pitchFamily="34" charset="0"/>
                        <a:buChar char="•"/>
                      </a:pPr>
                      <a:r>
                        <a:rPr lang="en-GB" sz="1400" i="0" baseline="0" dirty="0">
                          <a:solidFill>
                            <a:schemeClr val="tx1"/>
                          </a:solidFill>
                        </a:rPr>
                        <a:t>Nurture </a:t>
                      </a:r>
                    </a:p>
                    <a:p>
                      <a:pPr marL="285750" indent="-285750">
                        <a:buFont typeface="Arial" panose="020B0604020202020204" pitchFamily="34" charset="0"/>
                        <a:buChar char="•"/>
                      </a:pPr>
                      <a:r>
                        <a:rPr lang="en-GB" sz="1400" i="0" baseline="0" dirty="0" err="1">
                          <a:solidFill>
                            <a:schemeClr val="tx1"/>
                          </a:solidFill>
                        </a:rPr>
                        <a:t>Taskboards</a:t>
                      </a:r>
                      <a:endParaRPr lang="en-GB" sz="1400" i="0" baseline="0" dirty="0">
                        <a:solidFill>
                          <a:schemeClr val="tx1"/>
                        </a:solidFill>
                      </a:endParaRPr>
                    </a:p>
                    <a:p>
                      <a:pPr marL="285750" indent="-285750">
                        <a:buFont typeface="Arial" panose="020B0604020202020204" pitchFamily="34" charset="0"/>
                        <a:buChar char="•"/>
                      </a:pPr>
                      <a:r>
                        <a:rPr lang="en-GB" sz="1400" i="0" baseline="0" dirty="0">
                          <a:solidFill>
                            <a:schemeClr val="tx1"/>
                          </a:solidFill>
                        </a:rPr>
                        <a:t>PECs</a:t>
                      </a:r>
                    </a:p>
                    <a:p>
                      <a:pPr marL="285750" indent="-285750">
                        <a:buFont typeface="Arial" panose="020B0604020202020204" pitchFamily="34" charset="0"/>
                        <a:buChar char="•"/>
                      </a:pPr>
                      <a:r>
                        <a:rPr lang="en-GB" sz="1400" i="0" baseline="0" dirty="0">
                          <a:solidFill>
                            <a:schemeClr val="tx1"/>
                          </a:solidFill>
                        </a:rPr>
                        <a:t>Visual timetables</a:t>
                      </a:r>
                    </a:p>
                    <a:p>
                      <a:pPr marL="285750" indent="-285750">
                        <a:buFont typeface="Arial" panose="020B0604020202020204" pitchFamily="34" charset="0"/>
                        <a:buChar char="•"/>
                      </a:pPr>
                      <a:r>
                        <a:rPr lang="en-GB" sz="1400" i="0" baseline="0" dirty="0">
                          <a:solidFill>
                            <a:schemeClr val="tx1"/>
                          </a:solidFill>
                        </a:rPr>
                        <a:t>Enhanced transition</a:t>
                      </a:r>
                      <a:endParaRPr lang="en-GB" sz="1400" i="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Speech and Language Therapy</a:t>
                      </a:r>
                    </a:p>
                    <a:p>
                      <a:endParaRPr lang="en-GB" sz="1400" dirty="0">
                        <a:solidFill>
                          <a:schemeClr val="tx1"/>
                        </a:solidFill>
                      </a:endParaRPr>
                    </a:p>
                    <a:p>
                      <a:r>
                        <a:rPr lang="en-GB" sz="1400" dirty="0">
                          <a:solidFill>
                            <a:schemeClr val="tx1"/>
                          </a:solidFill>
                        </a:rPr>
                        <a:t>Speech and</a:t>
                      </a:r>
                      <a:br>
                        <a:rPr lang="en-GB" sz="1400" dirty="0">
                          <a:solidFill>
                            <a:schemeClr val="tx1"/>
                          </a:solidFill>
                        </a:rPr>
                      </a:br>
                      <a:r>
                        <a:rPr lang="en-GB" sz="1400" dirty="0">
                          <a:solidFill>
                            <a:schemeClr val="tx1"/>
                          </a:solidFill>
                        </a:rPr>
                        <a:t>Language SRBs</a:t>
                      </a:r>
                    </a:p>
                    <a:p>
                      <a:endParaRPr lang="en-GB" sz="1400" dirty="0">
                        <a:solidFill>
                          <a:schemeClr val="tx1"/>
                        </a:solidFill>
                      </a:endParaRPr>
                    </a:p>
                    <a:p>
                      <a:r>
                        <a:rPr lang="en-GB" sz="1400" dirty="0">
                          <a:solidFill>
                            <a:schemeClr val="tx1"/>
                          </a:solidFill>
                        </a:rPr>
                        <a:t>Autism Education Trust</a:t>
                      </a:r>
                    </a:p>
                    <a:p>
                      <a:endParaRPr lang="en-GB" sz="1400" dirty="0">
                        <a:solidFill>
                          <a:schemeClr val="tx1"/>
                        </a:solidFill>
                      </a:endParaRPr>
                    </a:p>
                    <a:p>
                      <a:r>
                        <a:rPr lang="en-GB" sz="1400" dirty="0">
                          <a:solidFill>
                            <a:schemeClr val="tx1"/>
                          </a:solidFill>
                        </a:rPr>
                        <a:t>The Communication Trust</a:t>
                      </a:r>
                    </a:p>
                    <a:p>
                      <a:endParaRPr lang="en-GB" sz="1400" dirty="0">
                        <a:solidFill>
                          <a:schemeClr val="tx1"/>
                        </a:solidFill>
                      </a:endParaRPr>
                    </a:p>
                    <a:p>
                      <a:r>
                        <a:rPr lang="en-GB" sz="1400" dirty="0">
                          <a:solidFill>
                            <a:schemeClr val="tx1"/>
                          </a:solidFill>
                        </a:rPr>
                        <a:t>Helping Hands</a:t>
                      </a:r>
                    </a:p>
                    <a:p>
                      <a:endParaRPr lang="en-GB" sz="1400" dirty="0">
                        <a:solidFill>
                          <a:schemeClr val="tx1"/>
                        </a:solidFill>
                      </a:endParaRPr>
                    </a:p>
                    <a:p>
                      <a:r>
                        <a:rPr lang="en-GB" sz="1400" dirty="0">
                          <a:solidFill>
                            <a:schemeClr val="tx1"/>
                          </a:solidFill>
                        </a:rPr>
                        <a:t>Autism Anglia</a:t>
                      </a: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572427" y="0"/>
            <a:ext cx="11179834" cy="461665"/>
          </a:xfrm>
          <a:prstGeom prst="rect">
            <a:avLst/>
          </a:prstGeom>
          <a:noFill/>
        </p:spPr>
        <p:txBody>
          <a:bodyPr wrap="square" rtlCol="0">
            <a:spAutoFit/>
          </a:bodyPr>
          <a:lstStyle/>
          <a:p>
            <a:r>
              <a:rPr lang="en-GB" sz="2400" dirty="0"/>
              <a:t> What is our approach to teaching children with SEN? - Communication and Interaction                                                                                        </a:t>
            </a:r>
          </a:p>
        </p:txBody>
      </p:sp>
      <p:pic>
        <p:nvPicPr>
          <p:cNvPr id="4" name="Picture 3"/>
          <p:cNvPicPr>
            <a:picLocks noChangeAspect="1"/>
          </p:cNvPicPr>
          <p:nvPr/>
        </p:nvPicPr>
        <p:blipFill>
          <a:blip r:embed="rId2"/>
          <a:stretch>
            <a:fillRect/>
          </a:stretch>
        </p:blipFill>
        <p:spPr>
          <a:xfrm>
            <a:off x="522489" y="1110137"/>
            <a:ext cx="2050011" cy="1035683"/>
          </a:xfrm>
          <a:prstGeom prst="rect">
            <a:avLst/>
          </a:prstGeom>
        </p:spPr>
      </p:pic>
    </p:spTree>
    <p:extLst>
      <p:ext uri="{BB962C8B-B14F-4D97-AF65-F5344CB8AC3E}">
        <p14:creationId xmlns:p14="http://schemas.microsoft.com/office/powerpoint/2010/main" val="352240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6046" y="-29801"/>
            <a:ext cx="12062604" cy="461665"/>
          </a:xfrm>
          <a:prstGeom prst="rect">
            <a:avLst/>
          </a:prstGeom>
          <a:noFill/>
        </p:spPr>
        <p:txBody>
          <a:bodyPr wrap="square" rtlCol="0">
            <a:spAutoFit/>
          </a:bodyPr>
          <a:lstStyle/>
          <a:p>
            <a:r>
              <a:rPr lang="en-GB" sz="2400" dirty="0"/>
              <a:t>What is our approach to teaching children with SEN? – Social, Emotional and Mental Health</a:t>
            </a:r>
          </a:p>
        </p:txBody>
      </p:sp>
      <p:graphicFrame>
        <p:nvGraphicFramePr>
          <p:cNvPr id="3" name="Table 2"/>
          <p:cNvGraphicFramePr>
            <a:graphicFrameLocks noGrp="1"/>
          </p:cNvGraphicFramePr>
          <p:nvPr>
            <p:extLst>
              <p:ext uri="{D42A27DB-BD31-4B8C-83A1-F6EECF244321}">
                <p14:modId xmlns:p14="http://schemas.microsoft.com/office/powerpoint/2010/main" val="2232221475"/>
              </p:ext>
            </p:extLst>
          </p:nvPr>
        </p:nvGraphicFramePr>
        <p:xfrm>
          <a:off x="385313" y="467576"/>
          <a:ext cx="11291977" cy="6091155"/>
        </p:xfrm>
        <a:graphic>
          <a:graphicData uri="http://schemas.openxmlformats.org/drawingml/2006/table">
            <a:tbl>
              <a:tblPr firstRow="1" bandRow="1">
                <a:tableStyleId>{5C22544A-7EE6-4342-B048-85BDC9FD1C3A}</a:tableStyleId>
              </a:tblPr>
              <a:tblGrid>
                <a:gridCol w="2422148">
                  <a:extLst>
                    <a:ext uri="{9D8B030D-6E8A-4147-A177-3AD203B41FA5}">
                      <a16:colId xmlns:a16="http://schemas.microsoft.com/office/drawing/2014/main" xmlns="" val="20000"/>
                    </a:ext>
                  </a:extLst>
                </a:gridCol>
                <a:gridCol w="2336859">
                  <a:extLst>
                    <a:ext uri="{9D8B030D-6E8A-4147-A177-3AD203B41FA5}">
                      <a16:colId xmlns:a16="http://schemas.microsoft.com/office/drawing/2014/main" xmlns="" val="20001"/>
                    </a:ext>
                  </a:extLst>
                </a:gridCol>
                <a:gridCol w="2311272">
                  <a:extLst>
                    <a:ext uri="{9D8B030D-6E8A-4147-A177-3AD203B41FA5}">
                      <a16:colId xmlns:a16="http://schemas.microsoft.com/office/drawing/2014/main" xmlns="" val="20002"/>
                    </a:ext>
                  </a:extLst>
                </a:gridCol>
                <a:gridCol w="2260101">
                  <a:extLst>
                    <a:ext uri="{9D8B030D-6E8A-4147-A177-3AD203B41FA5}">
                      <a16:colId xmlns:a16="http://schemas.microsoft.com/office/drawing/2014/main" xmlns="" val="20003"/>
                    </a:ext>
                  </a:extLst>
                </a:gridCol>
                <a:gridCol w="1961597">
                  <a:extLst>
                    <a:ext uri="{9D8B030D-6E8A-4147-A177-3AD203B41FA5}">
                      <a16:colId xmlns:a16="http://schemas.microsoft.com/office/drawing/2014/main" xmlns="" val="20004"/>
                    </a:ext>
                  </a:extLst>
                </a:gridCol>
              </a:tblGrid>
              <a:tr h="485851">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a:t>
                      </a:r>
                      <a:r>
                        <a:rPr lang="en-GB" sz="1400" b="0" baseline="0" dirty="0">
                          <a:solidFill>
                            <a:schemeClr val="tx1"/>
                          </a:solidFill>
                        </a:rPr>
                        <a:t> First Teaching</a:t>
                      </a:r>
                      <a:endParaRPr lang="en-GB" sz="1400" b="0" dirty="0">
                        <a:solidFill>
                          <a:schemeClr val="tx1"/>
                        </a:solidFill>
                      </a:endParaRPr>
                    </a:p>
                  </a:txBody>
                  <a:tcPr/>
                </a:tc>
                <a:tc>
                  <a:txBody>
                    <a:bodyPr/>
                    <a:lstStyle/>
                    <a:p>
                      <a:pPr algn="ctr"/>
                      <a:r>
                        <a:rPr lang="en-GB" sz="1400" b="0" dirty="0">
                          <a:solidFill>
                            <a:schemeClr val="tx1"/>
                          </a:solidFill>
                        </a:rPr>
                        <a:t>Targeted Intervention</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xmlns="" val="10000"/>
                  </a:ext>
                </a:extLst>
              </a:tr>
              <a:tr h="5572995">
                <a:tc>
                  <a:txBody>
                    <a:bodyPr/>
                    <a:lstStyle/>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0" indent="0">
                        <a:buFont typeface="Arial" panose="020B0604020202020204" pitchFamily="34" charset="0"/>
                        <a:buNone/>
                      </a:pP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Forming</a:t>
                      </a:r>
                      <a:r>
                        <a:rPr lang="en-GB" sz="1400" baseline="0" dirty="0">
                          <a:solidFill>
                            <a:schemeClr val="tx1"/>
                          </a:solidFill>
                        </a:rPr>
                        <a:t> and maintaining relationships</a:t>
                      </a:r>
                    </a:p>
                    <a:p>
                      <a:pPr marL="285750" indent="-285750">
                        <a:buFont typeface="Arial" panose="020B0604020202020204" pitchFamily="34" charset="0"/>
                        <a:buChar char="•"/>
                      </a:pPr>
                      <a:r>
                        <a:rPr lang="en-GB" sz="1400" baseline="0" dirty="0">
                          <a:solidFill>
                            <a:schemeClr val="tx1"/>
                          </a:solidFill>
                        </a:rPr>
                        <a:t>Bereavement</a:t>
                      </a:r>
                    </a:p>
                    <a:p>
                      <a:pPr marL="285750" indent="-285750">
                        <a:buFont typeface="Arial" panose="020B0604020202020204" pitchFamily="34" charset="0"/>
                        <a:buChar char="•"/>
                      </a:pPr>
                      <a:r>
                        <a:rPr lang="en-GB" sz="1400" baseline="0" dirty="0">
                          <a:solidFill>
                            <a:schemeClr val="tx1"/>
                          </a:solidFill>
                        </a:rPr>
                        <a:t>Attitudes to attainment</a:t>
                      </a:r>
                    </a:p>
                    <a:p>
                      <a:pPr marL="285750" indent="-285750">
                        <a:buFont typeface="Arial" panose="020B0604020202020204" pitchFamily="34" charset="0"/>
                        <a:buChar char="•"/>
                      </a:pPr>
                      <a:r>
                        <a:rPr lang="en-GB" sz="1400" baseline="0" dirty="0">
                          <a:solidFill>
                            <a:schemeClr val="tx1"/>
                          </a:solidFill>
                        </a:rPr>
                        <a:t>Attendance</a:t>
                      </a:r>
                    </a:p>
                    <a:p>
                      <a:pPr marL="285750" indent="-285750">
                        <a:buFont typeface="Arial" panose="020B0604020202020204" pitchFamily="34" charset="0"/>
                        <a:buChar char="•"/>
                      </a:pPr>
                      <a:r>
                        <a:rPr lang="en-GB" sz="1400" baseline="0" dirty="0">
                          <a:solidFill>
                            <a:schemeClr val="tx1"/>
                          </a:solidFill>
                        </a:rPr>
                        <a:t>Self-esteem</a:t>
                      </a:r>
                    </a:p>
                    <a:p>
                      <a:pPr marL="285750" indent="-285750">
                        <a:buFont typeface="Arial" panose="020B0604020202020204" pitchFamily="34" charset="0"/>
                        <a:buChar char="•"/>
                      </a:pPr>
                      <a:r>
                        <a:rPr lang="en-GB" sz="1400" baseline="0" dirty="0">
                          <a:solidFill>
                            <a:schemeClr val="tx1"/>
                          </a:solidFill>
                        </a:rPr>
                        <a:t>Life outside school</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Anti-bullying </a:t>
                      </a:r>
                      <a:r>
                        <a:rPr lang="en-GB" sz="1400" dirty="0" smtClean="0">
                          <a:solidFill>
                            <a:schemeClr val="tx1"/>
                          </a:solidFill>
                        </a:rPr>
                        <a:t>policy</a:t>
                      </a: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Celebration</a:t>
                      </a:r>
                      <a:r>
                        <a:rPr lang="en-GB" sz="1400" baseline="0" dirty="0">
                          <a:solidFill>
                            <a:schemeClr val="tx1"/>
                          </a:solidFill>
                        </a:rPr>
                        <a:t> assemblies</a:t>
                      </a:r>
                    </a:p>
                    <a:p>
                      <a:pPr marL="285750" indent="-285750">
                        <a:buFont typeface="Arial" panose="020B0604020202020204" pitchFamily="34" charset="0"/>
                        <a:buChar char="•"/>
                      </a:pPr>
                      <a:r>
                        <a:rPr lang="en-GB" sz="1400" baseline="0" dirty="0">
                          <a:solidFill>
                            <a:schemeClr val="tx1"/>
                          </a:solidFill>
                        </a:rPr>
                        <a:t>Circle Time</a:t>
                      </a:r>
                    </a:p>
                    <a:p>
                      <a:pPr marL="285750" indent="-285750">
                        <a:buFont typeface="Arial" panose="020B0604020202020204" pitchFamily="34" charset="0"/>
                        <a:buChar char="•"/>
                      </a:pPr>
                      <a:r>
                        <a:rPr lang="en-GB" sz="1400" baseline="0" dirty="0">
                          <a:solidFill>
                            <a:schemeClr val="tx1"/>
                          </a:solidFill>
                        </a:rPr>
                        <a:t>Class Rules</a:t>
                      </a:r>
                    </a:p>
                    <a:p>
                      <a:pPr marL="285750" indent="-285750">
                        <a:buFont typeface="Arial" panose="020B0604020202020204" pitchFamily="34" charset="0"/>
                        <a:buChar char="•"/>
                      </a:pPr>
                      <a:r>
                        <a:rPr lang="en-GB" sz="1400" baseline="0" dirty="0">
                          <a:solidFill>
                            <a:schemeClr val="tx1"/>
                          </a:solidFill>
                        </a:rPr>
                        <a:t>Class Worry Boxes</a:t>
                      </a:r>
                    </a:p>
                    <a:p>
                      <a:pPr marL="285750" indent="-285750">
                        <a:buFont typeface="Arial" panose="020B0604020202020204" pitchFamily="34" charset="0"/>
                        <a:buChar char="•"/>
                      </a:pPr>
                      <a:r>
                        <a:rPr lang="en-GB" sz="1400" baseline="0" dirty="0">
                          <a:solidFill>
                            <a:schemeClr val="tx1"/>
                          </a:solidFill>
                        </a:rPr>
                        <a:t>House </a:t>
                      </a:r>
                      <a:r>
                        <a:rPr lang="en-GB" sz="1400" baseline="0" dirty="0" smtClean="0">
                          <a:solidFill>
                            <a:schemeClr val="tx1"/>
                          </a:solidFill>
                        </a:rPr>
                        <a:t>points/Dojos</a:t>
                      </a:r>
                      <a:endParaRPr lang="en-GB" sz="1400" baseline="0" dirty="0">
                        <a:solidFill>
                          <a:schemeClr val="tx1"/>
                        </a:solidFill>
                      </a:endParaRPr>
                    </a:p>
                    <a:p>
                      <a:pPr marL="285750" indent="-285750">
                        <a:buFont typeface="Arial" panose="020B0604020202020204" pitchFamily="34" charset="0"/>
                        <a:buChar char="•"/>
                      </a:pPr>
                      <a:r>
                        <a:rPr lang="en-GB" sz="1400" baseline="0" dirty="0">
                          <a:solidFill>
                            <a:schemeClr val="tx1"/>
                          </a:solidFill>
                        </a:rPr>
                        <a:t>Parent Questionnaires</a:t>
                      </a:r>
                    </a:p>
                    <a:p>
                      <a:pPr marL="285750" indent="-285750">
                        <a:buFont typeface="Arial" panose="020B0604020202020204" pitchFamily="34" charset="0"/>
                        <a:buChar char="•"/>
                      </a:pPr>
                      <a:r>
                        <a:rPr lang="en-GB" sz="1400" baseline="0" dirty="0">
                          <a:solidFill>
                            <a:schemeClr val="tx1"/>
                          </a:solidFill>
                        </a:rPr>
                        <a:t>Pupil questionnaires</a:t>
                      </a:r>
                    </a:p>
                    <a:p>
                      <a:pPr marL="285750" indent="-285750">
                        <a:buFont typeface="Arial" panose="020B0604020202020204" pitchFamily="34" charset="0"/>
                        <a:buChar char="•"/>
                      </a:pPr>
                      <a:r>
                        <a:rPr lang="en-GB" sz="1400" baseline="0" dirty="0">
                          <a:solidFill>
                            <a:schemeClr val="tx1"/>
                          </a:solidFill>
                        </a:rPr>
                        <a:t>School Behaviour Policy</a:t>
                      </a:r>
                    </a:p>
                    <a:p>
                      <a:pPr marL="285750" indent="-285750">
                        <a:buFont typeface="Arial" panose="020B0604020202020204" pitchFamily="34" charset="0"/>
                        <a:buChar char="•"/>
                      </a:pPr>
                      <a:r>
                        <a:rPr lang="en-GB" sz="1400" baseline="0" dirty="0">
                          <a:solidFill>
                            <a:schemeClr val="tx1"/>
                          </a:solidFill>
                        </a:rPr>
                        <a:t>Rewards and Sanctions</a:t>
                      </a:r>
                    </a:p>
                    <a:p>
                      <a:pPr marL="285750" indent="-285750">
                        <a:buFont typeface="Arial" panose="020B0604020202020204" pitchFamily="34" charset="0"/>
                        <a:buChar char="•"/>
                      </a:pPr>
                      <a:r>
                        <a:rPr lang="en-GB" sz="1400" baseline="0" dirty="0">
                          <a:solidFill>
                            <a:schemeClr val="tx1"/>
                          </a:solidFill>
                        </a:rPr>
                        <a:t>School Council</a:t>
                      </a:r>
                    </a:p>
                    <a:p>
                      <a:pPr marL="285750" indent="-285750">
                        <a:buFont typeface="Arial" panose="020B0604020202020204" pitchFamily="34" charset="0"/>
                        <a:buChar char="•"/>
                      </a:pPr>
                      <a:r>
                        <a:rPr lang="en-GB" sz="1400" baseline="0" dirty="0">
                          <a:solidFill>
                            <a:schemeClr val="tx1"/>
                          </a:solidFill>
                        </a:rPr>
                        <a:t>RSHE curriculum</a:t>
                      </a:r>
                    </a:p>
                    <a:p>
                      <a:pPr marL="285750" indent="-285750">
                        <a:buFont typeface="Arial" panose="020B0604020202020204" pitchFamily="34" charset="0"/>
                        <a:buChar char="•"/>
                      </a:pPr>
                      <a:r>
                        <a:rPr lang="en-GB" sz="1400" baseline="0" dirty="0">
                          <a:solidFill>
                            <a:schemeClr val="tx1"/>
                          </a:solidFill>
                        </a:rPr>
                        <a:t>Seating plans</a:t>
                      </a:r>
                    </a:p>
                    <a:p>
                      <a:pPr marL="285750" indent="-285750">
                        <a:buFont typeface="Arial" panose="020B0604020202020204" pitchFamily="34" charset="0"/>
                        <a:buChar char="•"/>
                      </a:pPr>
                      <a:r>
                        <a:rPr lang="en-GB" sz="1400" baseline="0" dirty="0">
                          <a:solidFill>
                            <a:schemeClr val="tx1"/>
                          </a:solidFill>
                        </a:rPr>
                        <a:t>Social Stories</a:t>
                      </a:r>
                    </a:p>
                    <a:p>
                      <a:pPr marL="285750" indent="-285750">
                        <a:buFont typeface="Arial" panose="020B0604020202020204" pitchFamily="34" charset="0"/>
                        <a:buChar char="•"/>
                      </a:pPr>
                      <a:r>
                        <a:rPr lang="en-GB" sz="1400" baseline="0" dirty="0">
                          <a:solidFill>
                            <a:schemeClr val="tx1"/>
                          </a:solidFill>
                        </a:rPr>
                        <a:t>Traffic Lights Behaviour System</a:t>
                      </a:r>
                    </a:p>
                    <a:p>
                      <a:pPr marL="285750" indent="-285750">
                        <a:buFont typeface="Arial" panose="020B0604020202020204" pitchFamily="34" charset="0"/>
                        <a:buChar char="•"/>
                      </a:pPr>
                      <a:r>
                        <a:rPr lang="en-GB" sz="1400" baseline="0" dirty="0">
                          <a:solidFill>
                            <a:schemeClr val="tx1"/>
                          </a:solidFill>
                        </a:rPr>
                        <a:t>Use of TA</a:t>
                      </a:r>
                    </a:p>
                    <a:p>
                      <a:pPr marL="285750" indent="-285750">
                        <a:buFont typeface="Arial" panose="020B0604020202020204" pitchFamily="34" charset="0"/>
                        <a:buChar char="•"/>
                      </a:pPr>
                      <a:r>
                        <a:rPr lang="en-GB" sz="1400" baseline="0" dirty="0">
                          <a:solidFill>
                            <a:schemeClr val="tx1"/>
                          </a:solidFill>
                        </a:rPr>
                        <a:t>Trusted Adult</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Peer Mediators (playtime)</a:t>
                      </a:r>
                    </a:p>
                    <a:p>
                      <a:pPr marL="285750" indent="-285750">
                        <a:buFont typeface="Arial" panose="020B0604020202020204" pitchFamily="34" charset="0"/>
                        <a:buChar char="•"/>
                      </a:pPr>
                      <a:r>
                        <a:rPr lang="en-GB" sz="1400" dirty="0">
                          <a:solidFill>
                            <a:schemeClr val="tx1"/>
                          </a:solidFill>
                        </a:rPr>
                        <a:t>Circle of Friends groups</a:t>
                      </a:r>
                    </a:p>
                    <a:p>
                      <a:pPr marL="285750" indent="-285750">
                        <a:buFont typeface="Arial" panose="020B0604020202020204" pitchFamily="34" charset="0"/>
                        <a:buChar char="•"/>
                      </a:pPr>
                      <a:r>
                        <a:rPr lang="en-GB" sz="1400" dirty="0">
                          <a:solidFill>
                            <a:schemeClr val="tx1"/>
                          </a:solidFill>
                        </a:rPr>
                        <a:t>Nurture</a:t>
                      </a:r>
                    </a:p>
                    <a:p>
                      <a:pPr marL="285750" indent="-285750">
                        <a:buFont typeface="Arial" panose="020B0604020202020204" pitchFamily="34" charset="0"/>
                        <a:buChar char="•"/>
                      </a:pPr>
                      <a:r>
                        <a:rPr lang="en-GB" sz="1400" dirty="0">
                          <a:solidFill>
                            <a:schemeClr val="tx1"/>
                          </a:solidFill>
                        </a:rPr>
                        <a:t>ELSA</a:t>
                      </a:r>
                    </a:p>
                    <a:p>
                      <a:pPr marL="285750" indent="-285750">
                        <a:buFont typeface="Arial" panose="020B0604020202020204" pitchFamily="34" charset="0"/>
                        <a:buChar char="•"/>
                      </a:pPr>
                      <a:r>
                        <a:rPr lang="en-GB" sz="1400" dirty="0">
                          <a:solidFill>
                            <a:schemeClr val="tx1"/>
                          </a:solidFill>
                        </a:rPr>
                        <a:t>In</a:t>
                      </a:r>
                      <a:r>
                        <a:rPr lang="en-GB" sz="1400" baseline="0" dirty="0">
                          <a:solidFill>
                            <a:schemeClr val="tx1"/>
                          </a:solidFill>
                        </a:rPr>
                        <a:t> class TA support</a:t>
                      </a:r>
                    </a:p>
                    <a:p>
                      <a:pPr marL="285750" indent="-285750">
                        <a:buFont typeface="Arial" panose="020B0604020202020204" pitchFamily="34" charset="0"/>
                        <a:buChar char="•"/>
                      </a:pPr>
                      <a:r>
                        <a:rPr lang="en-GB" sz="1400" baseline="0" dirty="0">
                          <a:solidFill>
                            <a:schemeClr val="tx1"/>
                          </a:solidFill>
                        </a:rPr>
                        <a:t>Small group circle time</a:t>
                      </a:r>
                    </a:p>
                    <a:p>
                      <a:pPr marL="285750" indent="-285750">
                        <a:buFont typeface="Arial" panose="020B0604020202020204" pitchFamily="34" charset="0"/>
                        <a:buChar char="•"/>
                      </a:pPr>
                      <a:r>
                        <a:rPr lang="en-GB" sz="1400" baseline="0" dirty="0">
                          <a:solidFill>
                            <a:schemeClr val="tx1"/>
                          </a:solidFill>
                        </a:rPr>
                        <a:t>Social Stories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Behaviour </a:t>
                      </a:r>
                      <a:r>
                        <a:rPr lang="en-GB" sz="1400" dirty="0" smtClean="0">
                          <a:solidFill>
                            <a:schemeClr val="tx1"/>
                          </a:solidFill>
                        </a:rPr>
                        <a:t>logs</a:t>
                      </a:r>
                    </a:p>
                    <a:p>
                      <a:pPr marL="285750" indent="-285750">
                        <a:buFont typeface="Arial" panose="020B0604020202020204" pitchFamily="34" charset="0"/>
                        <a:buChar char="•"/>
                      </a:pPr>
                      <a:r>
                        <a:rPr lang="en-GB" sz="1400" dirty="0" smtClean="0">
                          <a:solidFill>
                            <a:schemeClr val="tx1"/>
                          </a:solidFill>
                        </a:rPr>
                        <a:t>Drawing </a:t>
                      </a:r>
                      <a:r>
                        <a:rPr lang="en-GB" sz="1400" dirty="0">
                          <a:solidFill>
                            <a:schemeClr val="tx1"/>
                          </a:solidFill>
                        </a:rPr>
                        <a:t>and talking</a:t>
                      </a:r>
                    </a:p>
                    <a:p>
                      <a:pPr marL="285750" indent="-285750">
                        <a:buFont typeface="Arial" panose="020B0604020202020204" pitchFamily="34" charset="0"/>
                        <a:buChar char="•"/>
                      </a:pPr>
                      <a:r>
                        <a:rPr lang="en-GB" sz="1400" dirty="0">
                          <a:solidFill>
                            <a:schemeClr val="tx1"/>
                          </a:solidFill>
                        </a:rPr>
                        <a:t>ELSA</a:t>
                      </a:r>
                    </a:p>
                    <a:p>
                      <a:pPr marL="285750" indent="-285750">
                        <a:buFont typeface="Arial" panose="020B0604020202020204" pitchFamily="34" charset="0"/>
                        <a:buChar char="•"/>
                      </a:pPr>
                      <a:r>
                        <a:rPr lang="en-GB" sz="1400" dirty="0">
                          <a:solidFill>
                            <a:schemeClr val="tx1"/>
                          </a:solidFill>
                        </a:rPr>
                        <a:t>Family Support Plans (FSPs)</a:t>
                      </a:r>
                    </a:p>
                    <a:p>
                      <a:pPr marL="285750" indent="-285750">
                        <a:buFont typeface="Arial" panose="020B0604020202020204" pitchFamily="34" charset="0"/>
                        <a:buChar char="•"/>
                      </a:pPr>
                      <a:r>
                        <a:rPr lang="en-GB" sz="1400" i="0" baseline="0" dirty="0" smtClean="0">
                          <a:solidFill>
                            <a:schemeClr val="tx1"/>
                          </a:solidFill>
                        </a:rPr>
                        <a:t>Art </a:t>
                      </a:r>
                      <a:r>
                        <a:rPr lang="en-GB" sz="1400" i="0" baseline="0" dirty="0">
                          <a:solidFill>
                            <a:schemeClr val="tx1"/>
                          </a:solidFill>
                        </a:rPr>
                        <a:t>therapy</a:t>
                      </a:r>
                    </a:p>
                    <a:p>
                      <a:pPr marL="285750" indent="-285750">
                        <a:buFont typeface="Arial" panose="020B0604020202020204" pitchFamily="34" charset="0"/>
                        <a:buChar char="•"/>
                      </a:pPr>
                      <a:r>
                        <a:rPr lang="en-GB" sz="1400" i="0" baseline="0" dirty="0">
                          <a:solidFill>
                            <a:schemeClr val="tx1"/>
                          </a:solidFill>
                        </a:rPr>
                        <a:t>Stepping Stones training</a:t>
                      </a:r>
                    </a:p>
                    <a:p>
                      <a:pPr marL="285750" indent="-285750">
                        <a:buFont typeface="Arial" panose="020B0604020202020204" pitchFamily="34" charset="0"/>
                        <a:buChar char="•"/>
                      </a:pPr>
                      <a:r>
                        <a:rPr lang="en-GB" sz="1400" i="0" baseline="0" dirty="0">
                          <a:solidFill>
                            <a:schemeClr val="tx1"/>
                          </a:solidFill>
                        </a:rPr>
                        <a:t>Positive behaviour plan</a:t>
                      </a:r>
                    </a:p>
                    <a:p>
                      <a:pPr marL="285750" indent="-285750">
                        <a:buFont typeface="Arial" panose="020B0604020202020204" pitchFamily="34" charset="0"/>
                        <a:buChar char="•"/>
                      </a:pPr>
                      <a:r>
                        <a:rPr lang="en-GB" sz="1400" i="0" baseline="0" dirty="0">
                          <a:solidFill>
                            <a:schemeClr val="tx1"/>
                          </a:solidFill>
                        </a:rPr>
                        <a:t>Reward charts</a:t>
                      </a:r>
                    </a:p>
                    <a:p>
                      <a:pPr marL="285750" indent="-285750">
                        <a:buFont typeface="Arial" panose="020B0604020202020204" pitchFamily="34" charset="0"/>
                        <a:buChar char="•"/>
                      </a:pPr>
                      <a:r>
                        <a:rPr lang="en-GB" sz="1400" i="0" baseline="0" dirty="0">
                          <a:solidFill>
                            <a:schemeClr val="tx1"/>
                          </a:solidFill>
                        </a:rPr>
                        <a:t>Risk assessments</a:t>
                      </a:r>
                    </a:p>
                    <a:p>
                      <a:pPr marL="285750" indent="-285750">
                        <a:buFont typeface="Arial" panose="020B0604020202020204" pitchFamily="34" charset="0"/>
                        <a:buChar char="•"/>
                      </a:pPr>
                      <a:r>
                        <a:rPr lang="en-GB" sz="1400" i="0" baseline="0" dirty="0">
                          <a:solidFill>
                            <a:schemeClr val="tx1"/>
                          </a:solidFill>
                        </a:rPr>
                        <a:t>Sensory Circuits</a:t>
                      </a:r>
                    </a:p>
                    <a:p>
                      <a:pPr marL="285750" indent="-285750">
                        <a:buFont typeface="Arial" panose="020B0604020202020204" pitchFamily="34" charset="0"/>
                        <a:buChar char="•"/>
                      </a:pPr>
                      <a:r>
                        <a:rPr lang="en-GB" sz="1400" i="0" baseline="0" dirty="0">
                          <a:solidFill>
                            <a:schemeClr val="tx1"/>
                          </a:solidFill>
                        </a:rPr>
                        <a:t>Social Stories</a:t>
                      </a:r>
                    </a:p>
                    <a:p>
                      <a:pPr marL="285750" indent="-285750">
                        <a:buFont typeface="Arial" panose="020B0604020202020204" pitchFamily="34" charset="0"/>
                        <a:buChar char="•"/>
                      </a:pPr>
                      <a:r>
                        <a:rPr lang="en-GB" sz="1400" i="0" baseline="0" dirty="0">
                          <a:solidFill>
                            <a:schemeClr val="tx1"/>
                          </a:solidFill>
                        </a:rPr>
                        <a:t>Zones of Regulation</a:t>
                      </a:r>
                    </a:p>
                    <a:p>
                      <a:pPr marL="285750" indent="-285750">
                        <a:buFont typeface="Arial" panose="020B0604020202020204" pitchFamily="34" charset="0"/>
                        <a:buChar char="•"/>
                      </a:pPr>
                      <a:r>
                        <a:rPr lang="en-GB" sz="1400" i="0" baseline="0" dirty="0">
                          <a:solidFill>
                            <a:schemeClr val="tx1"/>
                          </a:solidFill>
                        </a:rPr>
                        <a:t>Enhanced transition</a:t>
                      </a:r>
                      <a:endParaRPr lang="en-GB" sz="1400" i="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Norfolk SEMH SRBs</a:t>
                      </a:r>
                    </a:p>
                    <a:p>
                      <a:endParaRPr lang="en-GB" sz="1400" dirty="0">
                        <a:solidFill>
                          <a:schemeClr val="tx1"/>
                        </a:solidFill>
                      </a:endParaRPr>
                    </a:p>
                    <a:p>
                      <a:r>
                        <a:rPr lang="en-GB" sz="1400" dirty="0">
                          <a:solidFill>
                            <a:schemeClr val="tx1"/>
                          </a:solidFill>
                        </a:rPr>
                        <a:t>Norfolk Early Help</a:t>
                      </a:r>
                    </a:p>
                    <a:p>
                      <a:endParaRPr lang="en-GB" sz="1400" dirty="0">
                        <a:solidFill>
                          <a:schemeClr val="tx1"/>
                        </a:solidFill>
                      </a:endParaRPr>
                    </a:p>
                    <a:p>
                      <a:r>
                        <a:rPr lang="en-GB" sz="1400" dirty="0">
                          <a:solidFill>
                            <a:schemeClr val="tx1"/>
                          </a:solidFill>
                        </a:rPr>
                        <a:t>CAHMS</a:t>
                      </a:r>
                    </a:p>
                    <a:p>
                      <a:endParaRPr lang="en-GB" sz="1400" dirty="0">
                        <a:solidFill>
                          <a:schemeClr val="tx1"/>
                        </a:solidFill>
                      </a:endParaRPr>
                    </a:p>
                    <a:p>
                      <a:r>
                        <a:rPr lang="en-GB" sz="1400" dirty="0">
                          <a:solidFill>
                            <a:schemeClr val="tx1"/>
                          </a:solidFill>
                        </a:rPr>
                        <a:t>Point 1</a:t>
                      </a:r>
                    </a:p>
                    <a:p>
                      <a:endParaRPr lang="en-GB" sz="1400" dirty="0">
                        <a:solidFill>
                          <a:schemeClr val="tx1"/>
                        </a:solidFill>
                      </a:endParaRPr>
                    </a:p>
                    <a:p>
                      <a:r>
                        <a:rPr lang="en-GB" sz="1400" dirty="0">
                          <a:solidFill>
                            <a:schemeClr val="tx1"/>
                          </a:solidFill>
                        </a:rPr>
                        <a:t>Just One Number</a:t>
                      </a:r>
                    </a:p>
                    <a:p>
                      <a:endParaRPr lang="en-GB" sz="1400" dirty="0">
                        <a:solidFill>
                          <a:schemeClr val="tx1"/>
                        </a:solidFill>
                      </a:endParaRPr>
                    </a:p>
                    <a:p>
                      <a:r>
                        <a:rPr lang="en-GB" sz="1400" dirty="0">
                          <a:solidFill>
                            <a:schemeClr val="tx1"/>
                          </a:solidFill>
                        </a:rPr>
                        <a:t>Benjamin Foundation</a:t>
                      </a:r>
                    </a:p>
                    <a:p>
                      <a:endParaRPr lang="en-GB" sz="1400" dirty="0">
                        <a:solidFill>
                          <a:schemeClr val="tx1"/>
                        </a:solidFill>
                      </a:endParaRPr>
                    </a:p>
                    <a:p>
                      <a:r>
                        <a:rPr lang="en-GB" sz="1400" dirty="0">
                          <a:solidFill>
                            <a:schemeClr val="tx1"/>
                          </a:solidFill>
                        </a:rPr>
                        <a:t>Norfolk Inclusion Team</a:t>
                      </a:r>
                    </a:p>
                    <a:p>
                      <a:endParaRPr lang="en-GB" sz="1400" dirty="0">
                        <a:solidFill>
                          <a:schemeClr val="tx1"/>
                        </a:solidFill>
                      </a:endParaRPr>
                    </a:p>
                    <a:p>
                      <a:r>
                        <a:rPr lang="en-GB" sz="1400" dirty="0">
                          <a:solidFill>
                            <a:schemeClr val="tx1"/>
                          </a:solidFill>
                        </a:rPr>
                        <a:t>Nelson’s Journey</a:t>
                      </a:r>
                    </a:p>
                    <a:p>
                      <a:endParaRPr lang="en-GB" sz="1400" dirty="0">
                        <a:solidFill>
                          <a:schemeClr val="tx1"/>
                        </a:solidFill>
                      </a:endParaRPr>
                    </a:p>
                    <a:p>
                      <a:r>
                        <a:rPr lang="en-GB" sz="1400" dirty="0">
                          <a:solidFill>
                            <a:schemeClr val="tx1"/>
                          </a:solidFill>
                        </a:rPr>
                        <a:t>ADHD Norfolk</a:t>
                      </a:r>
                    </a:p>
                    <a:p>
                      <a:endParaRPr lang="en-GB" sz="1400" dirty="0">
                        <a:solidFill>
                          <a:schemeClr val="tx1"/>
                        </a:solidFill>
                      </a:endParaRPr>
                    </a:p>
                    <a:p>
                      <a:r>
                        <a:rPr lang="en-GB" sz="1400" dirty="0">
                          <a:solidFill>
                            <a:schemeClr val="tx1"/>
                          </a:solidFill>
                        </a:rPr>
                        <a:t>Young Minds</a:t>
                      </a:r>
                    </a:p>
                    <a:p>
                      <a:endParaRPr lang="en-GB" sz="1600" dirty="0">
                        <a:solidFill>
                          <a:schemeClr val="tx1"/>
                        </a:solidFill>
                      </a:endParaRPr>
                    </a:p>
                  </a:txBody>
                  <a:tcPr/>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a:blip r:embed="rId2"/>
          <a:stretch>
            <a:fillRect/>
          </a:stretch>
        </p:blipFill>
        <p:spPr>
          <a:xfrm>
            <a:off x="536538" y="1293963"/>
            <a:ext cx="2115841" cy="2421746"/>
          </a:xfrm>
          <a:prstGeom prst="rect">
            <a:avLst/>
          </a:prstGeom>
        </p:spPr>
      </p:pic>
    </p:spTree>
    <p:extLst>
      <p:ext uri="{BB962C8B-B14F-4D97-AF65-F5344CB8AC3E}">
        <p14:creationId xmlns:p14="http://schemas.microsoft.com/office/powerpoint/2010/main" val="172641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22694" y="0"/>
            <a:ext cx="10817525" cy="830997"/>
          </a:xfrm>
          <a:prstGeom prst="rect">
            <a:avLst/>
          </a:prstGeom>
          <a:noFill/>
        </p:spPr>
        <p:txBody>
          <a:bodyPr wrap="square" rtlCol="0">
            <a:spAutoFit/>
          </a:bodyPr>
          <a:lstStyle/>
          <a:p>
            <a:r>
              <a:rPr lang="en-GB" sz="2400" dirty="0"/>
              <a:t>        What is our approach to teaching children with SEN?  - Sensory and Physical</a:t>
            </a:r>
          </a:p>
          <a:p>
            <a:r>
              <a:rPr lang="en-GB" sz="2400" dirty="0"/>
              <a:t>                                                                                               </a:t>
            </a:r>
          </a:p>
        </p:txBody>
      </p:sp>
      <p:graphicFrame>
        <p:nvGraphicFramePr>
          <p:cNvPr id="3" name="Table 2"/>
          <p:cNvGraphicFramePr>
            <a:graphicFrameLocks noGrp="1"/>
          </p:cNvGraphicFramePr>
          <p:nvPr>
            <p:extLst>
              <p:ext uri="{D42A27DB-BD31-4B8C-83A1-F6EECF244321}">
                <p14:modId xmlns:p14="http://schemas.microsoft.com/office/powerpoint/2010/main" val="3450234579"/>
              </p:ext>
            </p:extLst>
          </p:nvPr>
        </p:nvGraphicFramePr>
        <p:xfrm>
          <a:off x="232247" y="536331"/>
          <a:ext cx="11481760" cy="6022731"/>
        </p:xfrm>
        <a:graphic>
          <a:graphicData uri="http://schemas.openxmlformats.org/drawingml/2006/table">
            <a:tbl>
              <a:tblPr firstRow="1" bandRow="1">
                <a:tableStyleId>{5C22544A-7EE6-4342-B048-85BDC9FD1C3A}</a:tableStyleId>
              </a:tblPr>
              <a:tblGrid>
                <a:gridCol w="2501663">
                  <a:extLst>
                    <a:ext uri="{9D8B030D-6E8A-4147-A177-3AD203B41FA5}">
                      <a16:colId xmlns:a16="http://schemas.microsoft.com/office/drawing/2014/main" xmlns="" val="20000"/>
                    </a:ext>
                  </a:extLst>
                </a:gridCol>
                <a:gridCol w="2294627">
                  <a:extLst>
                    <a:ext uri="{9D8B030D-6E8A-4147-A177-3AD203B41FA5}">
                      <a16:colId xmlns:a16="http://schemas.microsoft.com/office/drawing/2014/main" xmlns="" val="20001"/>
                    </a:ext>
                  </a:extLst>
                </a:gridCol>
                <a:gridCol w="2389517">
                  <a:extLst>
                    <a:ext uri="{9D8B030D-6E8A-4147-A177-3AD203B41FA5}">
                      <a16:colId xmlns:a16="http://schemas.microsoft.com/office/drawing/2014/main" xmlns="" val="20002"/>
                    </a:ext>
                  </a:extLst>
                </a:gridCol>
                <a:gridCol w="2251494">
                  <a:extLst>
                    <a:ext uri="{9D8B030D-6E8A-4147-A177-3AD203B41FA5}">
                      <a16:colId xmlns:a16="http://schemas.microsoft.com/office/drawing/2014/main" xmlns="" val="20003"/>
                    </a:ext>
                  </a:extLst>
                </a:gridCol>
                <a:gridCol w="2044459">
                  <a:extLst>
                    <a:ext uri="{9D8B030D-6E8A-4147-A177-3AD203B41FA5}">
                      <a16:colId xmlns:a16="http://schemas.microsoft.com/office/drawing/2014/main" xmlns="" val="20004"/>
                    </a:ext>
                  </a:extLst>
                </a:gridCol>
              </a:tblGrid>
              <a:tr h="597291">
                <a:tc>
                  <a:txBody>
                    <a:bodyPr/>
                    <a:lstStyle/>
                    <a:p>
                      <a:pPr algn="ctr"/>
                      <a:r>
                        <a:rPr lang="en-GB" sz="1400" b="0" dirty="0">
                          <a:solidFill>
                            <a:schemeClr val="tx1"/>
                          </a:solidFill>
                        </a:rPr>
                        <a:t>Difficulties</a:t>
                      </a:r>
                    </a:p>
                  </a:txBody>
                  <a:tcPr/>
                </a:tc>
                <a:tc>
                  <a:txBody>
                    <a:bodyPr/>
                    <a:lstStyle/>
                    <a:p>
                      <a:pPr algn="ctr"/>
                      <a:r>
                        <a:rPr lang="en-GB" sz="1400" b="0" dirty="0">
                          <a:solidFill>
                            <a:schemeClr val="tx1"/>
                          </a:solidFill>
                        </a:rPr>
                        <a:t>Quality First Teaching</a:t>
                      </a:r>
                    </a:p>
                  </a:txBody>
                  <a:tcPr/>
                </a:tc>
                <a:tc>
                  <a:txBody>
                    <a:bodyPr/>
                    <a:lstStyle/>
                    <a:p>
                      <a:pPr algn="ctr"/>
                      <a:r>
                        <a:rPr lang="en-GB" sz="1400" b="0" dirty="0">
                          <a:solidFill>
                            <a:schemeClr val="tx1"/>
                          </a:solidFill>
                        </a:rPr>
                        <a:t>Targeted Intervention</a:t>
                      </a:r>
                    </a:p>
                  </a:txBody>
                  <a:tcPr/>
                </a:tc>
                <a:tc>
                  <a:txBody>
                    <a:bodyPr/>
                    <a:lstStyle/>
                    <a:p>
                      <a:pPr algn="ctr"/>
                      <a:r>
                        <a:rPr lang="en-GB" sz="1400" b="0" dirty="0">
                          <a:solidFill>
                            <a:schemeClr val="tx1"/>
                          </a:solidFill>
                        </a:rPr>
                        <a:t>Individual Support</a:t>
                      </a:r>
                    </a:p>
                  </a:txBody>
                  <a:tcPr/>
                </a:tc>
                <a:tc>
                  <a:txBody>
                    <a:bodyPr/>
                    <a:lstStyle/>
                    <a:p>
                      <a:pPr algn="ctr"/>
                      <a:r>
                        <a:rPr lang="en-GB" sz="1400" b="0" dirty="0">
                          <a:solidFill>
                            <a:schemeClr val="tx1"/>
                          </a:solidFill>
                        </a:rPr>
                        <a:t>External Support Agencies</a:t>
                      </a:r>
                    </a:p>
                  </a:txBody>
                  <a:tcPr/>
                </a:tc>
                <a:extLst>
                  <a:ext uri="{0D108BD9-81ED-4DB2-BD59-A6C34878D82A}">
                    <a16:rowId xmlns:a16="http://schemas.microsoft.com/office/drawing/2014/main" xmlns="" val="10000"/>
                  </a:ext>
                </a:extLst>
              </a:tr>
              <a:tr h="370840">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r>
                        <a:rPr lang="en-GB" sz="1400" dirty="0">
                          <a:solidFill>
                            <a:schemeClr val="tx1"/>
                          </a:solidFill>
                        </a:rPr>
                        <a:t>Visual</a:t>
                      </a:r>
                      <a:r>
                        <a:rPr lang="en-GB" sz="1400" baseline="0" dirty="0">
                          <a:solidFill>
                            <a:schemeClr val="tx1"/>
                          </a:solidFill>
                        </a:rPr>
                        <a:t> impairment</a:t>
                      </a:r>
                    </a:p>
                    <a:p>
                      <a:pPr marL="285750" indent="-285750">
                        <a:buFont typeface="Arial" panose="020B0604020202020204" pitchFamily="34" charset="0"/>
                        <a:buChar char="•"/>
                      </a:pPr>
                      <a:r>
                        <a:rPr lang="en-GB" sz="1400" baseline="0" dirty="0">
                          <a:solidFill>
                            <a:schemeClr val="tx1"/>
                          </a:solidFill>
                        </a:rPr>
                        <a:t>Hearing impairment</a:t>
                      </a:r>
                    </a:p>
                    <a:p>
                      <a:pPr marL="285750" indent="-285750">
                        <a:buFont typeface="Arial" panose="020B0604020202020204" pitchFamily="34" charset="0"/>
                        <a:buChar char="•"/>
                      </a:pPr>
                      <a:r>
                        <a:rPr lang="en-GB" sz="1400" baseline="0" dirty="0">
                          <a:solidFill>
                            <a:schemeClr val="tx1"/>
                          </a:solidFill>
                        </a:rPr>
                        <a:t>Gross motor difficulties</a:t>
                      </a:r>
                    </a:p>
                    <a:p>
                      <a:pPr marL="285750" indent="-285750">
                        <a:buFont typeface="Arial" panose="020B0604020202020204" pitchFamily="34" charset="0"/>
                        <a:buChar char="•"/>
                      </a:pPr>
                      <a:r>
                        <a:rPr lang="en-GB" sz="1400" baseline="0" dirty="0">
                          <a:solidFill>
                            <a:schemeClr val="tx1"/>
                          </a:solidFill>
                        </a:rPr>
                        <a:t>Fine motor difficulties</a:t>
                      </a:r>
                    </a:p>
                    <a:p>
                      <a:pPr marL="285750" indent="-285750">
                        <a:buFont typeface="Arial" panose="020B0604020202020204" pitchFamily="34" charset="0"/>
                        <a:buChar char="•"/>
                      </a:pPr>
                      <a:r>
                        <a:rPr lang="en-GB" sz="1400" baseline="0" dirty="0">
                          <a:solidFill>
                            <a:schemeClr val="tx1"/>
                          </a:solidFill>
                        </a:rPr>
                        <a:t>Self-organisation for daily living</a:t>
                      </a:r>
                    </a:p>
                    <a:p>
                      <a:pPr marL="285750" indent="-285750">
                        <a:buFont typeface="Arial" panose="020B0604020202020204" pitchFamily="34" charset="0"/>
                        <a:buChar char="•"/>
                      </a:pPr>
                      <a:r>
                        <a:rPr lang="en-GB" sz="1400" baseline="0" dirty="0">
                          <a:solidFill>
                            <a:schemeClr val="tx1"/>
                          </a:solidFill>
                        </a:rPr>
                        <a:t>Diagnosed conditions such as dyspraxia, MCT, chronic fatigue syndrome</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Coloured whiteboard</a:t>
                      </a:r>
                    </a:p>
                    <a:p>
                      <a:pPr marL="285750" indent="-285750">
                        <a:buFont typeface="Arial" panose="020B0604020202020204" pitchFamily="34" charset="0"/>
                        <a:buChar char="•"/>
                      </a:pPr>
                      <a:r>
                        <a:rPr lang="en-GB" sz="1400" dirty="0">
                          <a:solidFill>
                            <a:schemeClr val="tx1"/>
                          </a:solidFill>
                        </a:rPr>
                        <a:t>Displays</a:t>
                      </a:r>
                      <a:r>
                        <a:rPr lang="en-GB" sz="1400" baseline="0" dirty="0">
                          <a:solidFill>
                            <a:schemeClr val="tx1"/>
                          </a:solidFill>
                        </a:rPr>
                        <a:t> – choice of font</a:t>
                      </a:r>
                    </a:p>
                    <a:p>
                      <a:pPr marL="285750" indent="-285750">
                        <a:buFont typeface="Arial" panose="020B0604020202020204" pitchFamily="34" charset="0"/>
                        <a:buChar char="•"/>
                      </a:pPr>
                      <a:r>
                        <a:rPr lang="en-GB" sz="1400" baseline="0" dirty="0">
                          <a:solidFill>
                            <a:schemeClr val="tx1"/>
                          </a:solidFill>
                        </a:rPr>
                        <a:t>Flexible teaching arrangements</a:t>
                      </a:r>
                    </a:p>
                    <a:p>
                      <a:pPr marL="285750" indent="-285750">
                        <a:buFont typeface="Arial" panose="020B0604020202020204" pitchFamily="34" charset="0"/>
                        <a:buChar char="•"/>
                      </a:pPr>
                      <a:r>
                        <a:rPr lang="en-GB" sz="1400" baseline="0" dirty="0">
                          <a:solidFill>
                            <a:schemeClr val="tx1"/>
                          </a:solidFill>
                        </a:rPr>
                        <a:t>Large print</a:t>
                      </a:r>
                    </a:p>
                    <a:p>
                      <a:pPr marL="285750" indent="-285750">
                        <a:buFont typeface="Arial" panose="020B0604020202020204" pitchFamily="34" charset="0"/>
                        <a:buChar char="•"/>
                      </a:pPr>
                      <a:r>
                        <a:rPr lang="en-GB" sz="1400" baseline="0" dirty="0">
                          <a:solidFill>
                            <a:schemeClr val="tx1"/>
                          </a:solidFill>
                        </a:rPr>
                        <a:t>Left handed equipment</a:t>
                      </a:r>
                    </a:p>
                    <a:p>
                      <a:pPr marL="285750" indent="-285750">
                        <a:buFont typeface="Arial" panose="020B0604020202020204" pitchFamily="34" charset="0"/>
                        <a:buChar char="•"/>
                      </a:pPr>
                      <a:r>
                        <a:rPr lang="en-GB" sz="1400" baseline="0" dirty="0">
                          <a:solidFill>
                            <a:schemeClr val="tx1"/>
                          </a:solidFill>
                        </a:rPr>
                        <a:t>Left handed seating</a:t>
                      </a:r>
                    </a:p>
                    <a:p>
                      <a:pPr marL="285750" indent="-285750">
                        <a:buFont typeface="Arial" panose="020B0604020202020204" pitchFamily="34" charset="0"/>
                        <a:buChar char="•"/>
                      </a:pPr>
                      <a:r>
                        <a:rPr lang="en-GB" sz="1400" baseline="0" dirty="0">
                          <a:solidFill>
                            <a:schemeClr val="tx1"/>
                          </a:solidFill>
                        </a:rPr>
                        <a:t>Matt laminates for displays (where necessary)</a:t>
                      </a:r>
                    </a:p>
                    <a:p>
                      <a:pPr marL="285750" indent="-285750">
                        <a:buFont typeface="Arial" panose="020B0604020202020204" pitchFamily="34" charset="0"/>
                        <a:buChar char="•"/>
                      </a:pPr>
                      <a:r>
                        <a:rPr lang="en-GB" sz="1400" baseline="0" dirty="0">
                          <a:solidFill>
                            <a:schemeClr val="tx1"/>
                          </a:solidFill>
                        </a:rPr>
                        <a:t>Specific resources in class</a:t>
                      </a:r>
                    </a:p>
                    <a:p>
                      <a:pPr marL="285750" indent="-285750">
                        <a:buFont typeface="Arial" panose="020B0604020202020204" pitchFamily="34" charset="0"/>
                        <a:buChar char="•"/>
                      </a:pPr>
                      <a:r>
                        <a:rPr lang="en-GB" sz="1400" baseline="0" dirty="0">
                          <a:solidFill>
                            <a:schemeClr val="tx1"/>
                          </a:solidFill>
                        </a:rPr>
                        <a:t>Seating plans – for sight, hearing and mobility</a:t>
                      </a:r>
                    </a:p>
                    <a:p>
                      <a:pPr marL="285750" indent="-285750">
                        <a:buFont typeface="Arial" panose="020B0604020202020204" pitchFamily="34" charset="0"/>
                        <a:buChar char="•"/>
                      </a:pPr>
                      <a:r>
                        <a:rPr lang="en-GB" sz="1400" baseline="0" dirty="0">
                          <a:solidFill>
                            <a:schemeClr val="tx1"/>
                          </a:solidFill>
                        </a:rPr>
                        <a:t>Teacher aware (positioning, speech)</a:t>
                      </a:r>
                    </a:p>
                    <a:p>
                      <a:pPr marL="285750" indent="-285750">
                        <a:buFont typeface="Arial" panose="020B0604020202020204" pitchFamily="34" charset="0"/>
                        <a:buChar char="•"/>
                      </a:pPr>
                      <a:r>
                        <a:rPr lang="en-GB" sz="1400" baseline="0" dirty="0">
                          <a:solidFill>
                            <a:schemeClr val="tx1"/>
                          </a:solidFill>
                        </a:rPr>
                        <a:t>Water available</a:t>
                      </a:r>
                    </a:p>
                    <a:p>
                      <a:pPr marL="285750" indent="-285750">
                        <a:buFont typeface="Arial" panose="020B0604020202020204" pitchFamily="34" charset="0"/>
                        <a:buChar char="•"/>
                      </a:pPr>
                      <a:r>
                        <a:rPr lang="en-GB" sz="1400" baseline="0" dirty="0">
                          <a:solidFill>
                            <a:schemeClr val="tx1"/>
                          </a:solidFill>
                        </a:rPr>
                        <a:t>Ramps</a:t>
                      </a:r>
                    </a:p>
                    <a:p>
                      <a:pPr marL="285750" indent="-285750">
                        <a:buFont typeface="Arial" panose="020B0604020202020204" pitchFamily="34" charset="0"/>
                        <a:buChar char="•"/>
                      </a:pPr>
                      <a:r>
                        <a:rPr lang="en-GB" sz="1400" baseline="0" dirty="0">
                          <a:solidFill>
                            <a:schemeClr val="tx1"/>
                          </a:solidFill>
                        </a:rPr>
                        <a:t>Non-slip floors</a:t>
                      </a:r>
                    </a:p>
                    <a:p>
                      <a:pPr marL="285750" indent="-285750">
                        <a:buFont typeface="Arial" panose="020B0604020202020204" pitchFamily="34" charset="0"/>
                        <a:buChar char="•"/>
                      </a:pPr>
                      <a:r>
                        <a:rPr lang="en-GB" sz="1400" baseline="0" dirty="0">
                          <a:solidFill>
                            <a:schemeClr val="tx1"/>
                          </a:solidFill>
                        </a:rPr>
                        <a:t>Handrails</a:t>
                      </a:r>
                    </a:p>
                    <a:p>
                      <a:pPr marL="285750" indent="-285750">
                        <a:buFont typeface="Arial" panose="020B0604020202020204" pitchFamily="34" charset="0"/>
                        <a:buChar char="•"/>
                      </a:pPr>
                      <a:r>
                        <a:rPr lang="en-GB" sz="1400" baseline="0" dirty="0">
                          <a:solidFill>
                            <a:schemeClr val="tx1"/>
                          </a:solidFill>
                        </a:rPr>
                        <a:t>Clear walkways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Adapted games in PE</a:t>
                      </a:r>
                    </a:p>
                    <a:p>
                      <a:pPr marL="285750" indent="-285750">
                        <a:buFont typeface="Arial" panose="020B0604020202020204" pitchFamily="34" charset="0"/>
                        <a:buChar char="•"/>
                      </a:pPr>
                      <a:r>
                        <a:rPr lang="en-GB" sz="1400" dirty="0">
                          <a:solidFill>
                            <a:schemeClr val="tx1"/>
                          </a:solidFill>
                        </a:rPr>
                        <a:t>Sensory</a:t>
                      </a:r>
                      <a:r>
                        <a:rPr lang="en-GB" sz="1400" baseline="0" dirty="0">
                          <a:solidFill>
                            <a:schemeClr val="tx1"/>
                          </a:solidFill>
                        </a:rPr>
                        <a:t> Circuits</a:t>
                      </a:r>
                    </a:p>
                    <a:p>
                      <a:pPr marL="285750" indent="-285750">
                        <a:buFont typeface="Arial" panose="020B0604020202020204" pitchFamily="34" charset="0"/>
                        <a:buChar char="•"/>
                      </a:pPr>
                      <a:r>
                        <a:rPr lang="en-GB" sz="1400" baseline="0" dirty="0">
                          <a:solidFill>
                            <a:schemeClr val="tx1"/>
                          </a:solidFill>
                        </a:rPr>
                        <a:t>Handwriting groups</a:t>
                      </a:r>
                    </a:p>
                    <a:p>
                      <a:pPr marL="285750" indent="-285750">
                        <a:buFont typeface="Arial" panose="020B0604020202020204" pitchFamily="34" charset="0"/>
                        <a:buChar char="•"/>
                      </a:pPr>
                      <a:r>
                        <a:rPr lang="en-GB" sz="1400" baseline="0" dirty="0">
                          <a:solidFill>
                            <a:schemeClr val="tx1"/>
                          </a:solidFill>
                        </a:rPr>
                        <a:t>In class TA support</a:t>
                      </a:r>
                    </a:p>
                    <a:p>
                      <a:pPr marL="285750" indent="-285750">
                        <a:buFont typeface="Arial" panose="020B0604020202020204" pitchFamily="34" charset="0"/>
                        <a:buChar char="•"/>
                      </a:pPr>
                      <a:r>
                        <a:rPr lang="en-GB" sz="1400" baseline="0" dirty="0">
                          <a:solidFill>
                            <a:schemeClr val="tx1"/>
                          </a:solidFill>
                        </a:rPr>
                        <a:t>Cross lateral activities</a:t>
                      </a:r>
                      <a:endParaRPr lang="en-GB" sz="1400" dirty="0">
                        <a:solidFill>
                          <a:schemeClr val="tx1"/>
                        </a:solidFill>
                      </a:endParaRPr>
                    </a:p>
                  </a:txBody>
                  <a:tcPr/>
                </a:tc>
                <a:tc>
                  <a:txBody>
                    <a:bodyPr/>
                    <a:lstStyle/>
                    <a:p>
                      <a:pPr marL="285750" indent="-285750">
                        <a:buFont typeface="Arial" panose="020B0604020202020204" pitchFamily="34" charset="0"/>
                        <a:buChar char="•"/>
                      </a:pPr>
                      <a:r>
                        <a:rPr lang="en-GB" sz="1400" dirty="0">
                          <a:solidFill>
                            <a:schemeClr val="tx1"/>
                          </a:solidFill>
                        </a:rPr>
                        <a:t>Enlarged texts</a:t>
                      </a:r>
                    </a:p>
                    <a:p>
                      <a:pPr marL="285750" indent="-285750">
                        <a:buFont typeface="Arial" panose="020B0604020202020204" pitchFamily="34" charset="0"/>
                        <a:buChar char="•"/>
                      </a:pPr>
                      <a:r>
                        <a:rPr lang="en-GB" sz="1400" dirty="0">
                          <a:solidFill>
                            <a:schemeClr val="tx1"/>
                          </a:solidFill>
                        </a:rPr>
                        <a:t>Braille</a:t>
                      </a:r>
                    </a:p>
                    <a:p>
                      <a:pPr marL="285750" indent="-285750">
                        <a:buFont typeface="Arial" panose="020B0604020202020204" pitchFamily="34" charset="0"/>
                        <a:buChar char="•"/>
                      </a:pPr>
                      <a:r>
                        <a:rPr lang="en-GB" sz="1400" dirty="0">
                          <a:solidFill>
                            <a:schemeClr val="tx1"/>
                          </a:solidFill>
                        </a:rPr>
                        <a:t>Hearing loop technology</a:t>
                      </a:r>
                    </a:p>
                    <a:p>
                      <a:pPr marL="285750" indent="-285750">
                        <a:buFont typeface="Arial" panose="020B0604020202020204" pitchFamily="34" charset="0"/>
                        <a:buChar char="•"/>
                      </a:pPr>
                      <a:r>
                        <a:rPr lang="en-GB" sz="1400" dirty="0">
                          <a:solidFill>
                            <a:schemeClr val="tx1"/>
                          </a:solidFill>
                        </a:rPr>
                        <a:t>Health Care Plans</a:t>
                      </a:r>
                    </a:p>
                    <a:p>
                      <a:pPr marL="285750" indent="-285750">
                        <a:buFont typeface="Arial" panose="020B0604020202020204" pitchFamily="34" charset="0"/>
                        <a:buChar char="•"/>
                      </a:pPr>
                      <a:r>
                        <a:rPr lang="en-GB" sz="1400" dirty="0">
                          <a:solidFill>
                            <a:schemeClr val="tx1"/>
                          </a:solidFill>
                        </a:rPr>
                        <a:t>Coloured overlays,</a:t>
                      </a:r>
                      <a:r>
                        <a:rPr lang="en-GB" sz="1400" baseline="0" dirty="0">
                          <a:solidFill>
                            <a:schemeClr val="tx1"/>
                          </a:solidFill>
                        </a:rPr>
                        <a:t> whiteboards, paper, exercise books</a:t>
                      </a:r>
                    </a:p>
                    <a:p>
                      <a:pPr marL="285750" indent="-285750">
                        <a:buFont typeface="Arial" panose="020B0604020202020204" pitchFamily="34" charset="0"/>
                        <a:buChar char="•"/>
                      </a:pPr>
                      <a:r>
                        <a:rPr lang="en-GB" sz="1400" baseline="0" dirty="0">
                          <a:solidFill>
                            <a:schemeClr val="tx1"/>
                          </a:solidFill>
                        </a:rPr>
                        <a:t>Ear defenders</a:t>
                      </a:r>
                    </a:p>
                    <a:p>
                      <a:pPr marL="285750" indent="-285750">
                        <a:buFont typeface="Arial" panose="020B0604020202020204" pitchFamily="34" charset="0"/>
                        <a:buChar char="•"/>
                      </a:pPr>
                      <a:r>
                        <a:rPr lang="en-GB" sz="1400" baseline="0" dirty="0">
                          <a:solidFill>
                            <a:schemeClr val="tx1"/>
                          </a:solidFill>
                        </a:rPr>
                        <a:t>Equipment –scissors, slopes, pencils, pencil grips, cushions, footstools, chairs</a:t>
                      </a:r>
                    </a:p>
                    <a:p>
                      <a:pPr marL="285750" indent="-285750">
                        <a:buFont typeface="Arial" panose="020B0604020202020204" pitchFamily="34" charset="0"/>
                        <a:buChar char="•"/>
                      </a:pPr>
                      <a:r>
                        <a:rPr lang="en-GB" sz="1400" baseline="0" dirty="0">
                          <a:solidFill>
                            <a:schemeClr val="tx1"/>
                          </a:solidFill>
                        </a:rPr>
                        <a:t>Magnifiers</a:t>
                      </a:r>
                    </a:p>
                    <a:p>
                      <a:pPr marL="285750" indent="-285750">
                        <a:buFont typeface="Arial" panose="020B0604020202020204" pitchFamily="34" charset="0"/>
                        <a:buChar char="•"/>
                      </a:pPr>
                      <a:r>
                        <a:rPr lang="en-GB" sz="1400" baseline="0" dirty="0">
                          <a:solidFill>
                            <a:schemeClr val="tx1"/>
                          </a:solidFill>
                        </a:rPr>
                        <a:t>Medical support</a:t>
                      </a:r>
                    </a:p>
                    <a:p>
                      <a:pPr marL="285750" indent="-285750">
                        <a:buFont typeface="Arial" panose="020B0604020202020204" pitchFamily="34" charset="0"/>
                        <a:buChar char="•"/>
                      </a:pPr>
                      <a:r>
                        <a:rPr lang="en-GB" sz="1400" baseline="0" dirty="0">
                          <a:solidFill>
                            <a:schemeClr val="tx1"/>
                          </a:solidFill>
                        </a:rPr>
                        <a:t>Movement breaks</a:t>
                      </a:r>
                    </a:p>
                    <a:p>
                      <a:pPr marL="285750" indent="-285750">
                        <a:buFont typeface="Arial" panose="020B0604020202020204" pitchFamily="34" charset="0"/>
                        <a:buChar char="•"/>
                      </a:pPr>
                      <a:r>
                        <a:rPr lang="en-GB" sz="1400" baseline="0" dirty="0">
                          <a:solidFill>
                            <a:schemeClr val="tx1"/>
                          </a:solidFill>
                        </a:rPr>
                        <a:t>Physio/OT</a:t>
                      </a:r>
                    </a:p>
                    <a:p>
                      <a:pPr marL="285750" indent="-285750">
                        <a:buFont typeface="Arial" panose="020B0604020202020204" pitchFamily="34" charset="0"/>
                        <a:buChar char="•"/>
                      </a:pPr>
                      <a:r>
                        <a:rPr lang="en-GB" sz="1400" baseline="0" dirty="0">
                          <a:solidFill>
                            <a:schemeClr val="tx1"/>
                          </a:solidFill>
                        </a:rPr>
                        <a:t>Sensory support advice</a:t>
                      </a:r>
                    </a:p>
                    <a:p>
                      <a:pPr marL="285750" indent="-285750">
                        <a:buFont typeface="Arial" panose="020B0604020202020204" pitchFamily="34" charset="0"/>
                        <a:buChar char="•"/>
                      </a:pPr>
                      <a:r>
                        <a:rPr lang="en-GB" sz="1400" baseline="0" dirty="0">
                          <a:solidFill>
                            <a:schemeClr val="tx1"/>
                          </a:solidFill>
                        </a:rPr>
                        <a:t>Screens for workstation</a:t>
                      </a:r>
                    </a:p>
                    <a:p>
                      <a:pPr marL="285750" indent="-285750">
                        <a:buFont typeface="Arial" panose="020B0604020202020204" pitchFamily="34" charset="0"/>
                        <a:buChar char="•"/>
                      </a:pPr>
                      <a:r>
                        <a:rPr lang="en-GB" sz="1400" baseline="0" dirty="0">
                          <a:solidFill>
                            <a:schemeClr val="tx1"/>
                          </a:solidFill>
                        </a:rPr>
                        <a:t>Sensory circuits</a:t>
                      </a:r>
                    </a:p>
                    <a:p>
                      <a:pPr marL="285750" indent="-285750">
                        <a:buFont typeface="Arial" panose="020B0604020202020204" pitchFamily="34" charset="0"/>
                        <a:buChar char="•"/>
                      </a:pPr>
                      <a:r>
                        <a:rPr lang="en-GB" sz="1400" baseline="0" dirty="0">
                          <a:solidFill>
                            <a:schemeClr val="tx1"/>
                          </a:solidFill>
                        </a:rPr>
                        <a:t>Talking tins</a:t>
                      </a:r>
                    </a:p>
                    <a:p>
                      <a:pPr marL="285750" indent="-285750">
                        <a:buFont typeface="Arial" panose="020B0604020202020204" pitchFamily="34" charset="0"/>
                        <a:buChar char="•"/>
                      </a:pPr>
                      <a:r>
                        <a:rPr lang="en-GB" sz="1400" baseline="0" dirty="0">
                          <a:solidFill>
                            <a:schemeClr val="tx1"/>
                          </a:solidFill>
                        </a:rPr>
                        <a:t>Use of disabled toilet</a:t>
                      </a:r>
                    </a:p>
                    <a:p>
                      <a:pPr marL="285750" indent="-285750">
                        <a:buFont typeface="Arial" panose="020B0604020202020204" pitchFamily="34" charset="0"/>
                        <a:buChar char="•"/>
                      </a:pPr>
                      <a:r>
                        <a:rPr lang="en-GB" sz="1400" baseline="0" dirty="0">
                          <a:solidFill>
                            <a:schemeClr val="tx1"/>
                          </a:solidFill>
                        </a:rPr>
                        <a:t>Quiet area</a:t>
                      </a:r>
                    </a:p>
                    <a:p>
                      <a:pPr marL="285750" indent="-285750">
                        <a:buFont typeface="Arial" panose="020B0604020202020204" pitchFamily="34" charset="0"/>
                        <a:buChar char="•"/>
                      </a:pPr>
                      <a:r>
                        <a:rPr lang="en-GB" sz="1400" baseline="0" dirty="0">
                          <a:solidFill>
                            <a:schemeClr val="tx1"/>
                          </a:solidFill>
                        </a:rPr>
                        <a:t>Enhanced transition</a:t>
                      </a:r>
                    </a:p>
                    <a:p>
                      <a:pPr marL="285750" indent="-285750">
                        <a:buFont typeface="Arial" panose="020B0604020202020204" pitchFamily="34" charset="0"/>
                        <a:buChar char="•"/>
                      </a:pPr>
                      <a:endParaRPr lang="en-GB" sz="1400" baseline="0" dirty="0">
                        <a:solidFill>
                          <a:schemeClr val="tx1"/>
                        </a:solidFill>
                      </a:endParaRPr>
                    </a:p>
                    <a:p>
                      <a:pPr marL="285750" indent="-285750">
                        <a:buFont typeface="Arial" panose="020B0604020202020204" pitchFamily="34" charset="0"/>
                        <a:buChar char="•"/>
                      </a:pPr>
                      <a:endParaRPr lang="en-GB" sz="1400" dirty="0">
                        <a:solidFill>
                          <a:schemeClr val="tx1"/>
                        </a:solidFill>
                      </a:endParaRPr>
                    </a:p>
                  </a:txBody>
                  <a:tcPr/>
                </a:tc>
                <a:tc>
                  <a:txBody>
                    <a:bodyPr/>
                    <a:lstStyle/>
                    <a:p>
                      <a:r>
                        <a:rPr lang="en-GB" sz="1400" dirty="0">
                          <a:solidFill>
                            <a:schemeClr val="tx1"/>
                          </a:solidFill>
                        </a:rPr>
                        <a:t>Norfolk Educational Psychology</a:t>
                      </a:r>
                    </a:p>
                    <a:p>
                      <a:endParaRPr lang="en-GB" sz="1400" dirty="0">
                        <a:solidFill>
                          <a:schemeClr val="tx1"/>
                        </a:solidFill>
                      </a:endParaRPr>
                    </a:p>
                    <a:p>
                      <a:r>
                        <a:rPr lang="en-GB" sz="1400" dirty="0">
                          <a:solidFill>
                            <a:schemeClr val="tx1"/>
                          </a:solidFill>
                        </a:rPr>
                        <a:t>School2School Service</a:t>
                      </a:r>
                    </a:p>
                    <a:p>
                      <a:endParaRPr lang="en-GB" sz="1400" dirty="0">
                        <a:solidFill>
                          <a:schemeClr val="tx1"/>
                        </a:solidFill>
                      </a:endParaRPr>
                    </a:p>
                    <a:p>
                      <a:r>
                        <a:rPr lang="en-GB" sz="1400" dirty="0">
                          <a:solidFill>
                            <a:schemeClr val="tx1"/>
                          </a:solidFill>
                        </a:rPr>
                        <a:t>Virtual School</a:t>
                      </a:r>
                      <a:r>
                        <a:rPr lang="en-GB" sz="1400" baseline="0" dirty="0">
                          <a:solidFill>
                            <a:schemeClr val="tx1"/>
                          </a:solidFill>
                        </a:rPr>
                        <a:t> Sensory Support (VSSS)</a:t>
                      </a:r>
                    </a:p>
                    <a:p>
                      <a:endParaRPr lang="en-GB" sz="1400" baseline="0" dirty="0">
                        <a:solidFill>
                          <a:schemeClr val="tx1"/>
                        </a:solidFill>
                      </a:endParaRPr>
                    </a:p>
                    <a:p>
                      <a:r>
                        <a:rPr lang="en-GB" sz="1400" baseline="0" dirty="0" err="1">
                          <a:solidFill>
                            <a:schemeClr val="tx1"/>
                          </a:solidFill>
                        </a:rPr>
                        <a:t>SENSi</a:t>
                      </a:r>
                      <a:endParaRPr lang="en-GB" sz="1400" baseline="0" dirty="0">
                        <a:solidFill>
                          <a:schemeClr val="tx1"/>
                        </a:solidFill>
                      </a:endParaRPr>
                    </a:p>
                    <a:p>
                      <a:endParaRPr lang="en-GB" sz="1400" baseline="0" dirty="0">
                        <a:solidFill>
                          <a:schemeClr val="tx1"/>
                        </a:solidFill>
                      </a:endParaRPr>
                    </a:p>
                    <a:p>
                      <a:r>
                        <a:rPr lang="en-GB" sz="1400" baseline="0" dirty="0">
                          <a:solidFill>
                            <a:schemeClr val="tx1"/>
                          </a:solidFill>
                        </a:rPr>
                        <a:t>Access Through Technology</a:t>
                      </a:r>
                      <a:endParaRPr lang="en-GB" sz="1400" dirty="0">
                        <a:solidFill>
                          <a:schemeClr val="tx1"/>
                        </a:solidFill>
                      </a:endParaRPr>
                    </a:p>
                  </a:txBody>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2"/>
          <a:stretch>
            <a:fillRect/>
          </a:stretch>
        </p:blipFill>
        <p:spPr>
          <a:xfrm>
            <a:off x="532207" y="1274895"/>
            <a:ext cx="1976442" cy="1114621"/>
          </a:xfrm>
          <a:prstGeom prst="rect">
            <a:avLst/>
          </a:prstGeom>
        </p:spPr>
      </p:pic>
    </p:spTree>
    <p:extLst>
      <p:ext uri="{BB962C8B-B14F-4D97-AF65-F5344CB8AC3E}">
        <p14:creationId xmlns:p14="http://schemas.microsoft.com/office/powerpoint/2010/main" val="206672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91706" y="556225"/>
            <a:ext cx="11093570" cy="4893647"/>
          </a:xfrm>
          <a:prstGeom prst="rect">
            <a:avLst/>
          </a:prstGeom>
          <a:noFill/>
        </p:spPr>
        <p:txBody>
          <a:bodyPr wrap="square" rtlCol="0">
            <a:spAutoFit/>
          </a:bodyPr>
          <a:lstStyle/>
          <a:p>
            <a:r>
              <a:rPr lang="en-GB" sz="2400" dirty="0"/>
              <a:t>What is our approach to teaching children with SEN? Emotional Literacy Support (ELSA)</a:t>
            </a:r>
          </a:p>
          <a:p>
            <a:pPr algn="ctr"/>
            <a:endParaRPr lang="en-GB" sz="3600" dirty="0"/>
          </a:p>
          <a:p>
            <a:r>
              <a:rPr lang="en-GB" dirty="0"/>
              <a:t>We recognise children cannot learn when they have low self-esteem, are anxious or don’t feel safe and secure. We have a very caring staff at </a:t>
            </a:r>
            <a:r>
              <a:rPr lang="en-GB" dirty="0" err="1"/>
              <a:t>Wreningham</a:t>
            </a:r>
            <a:r>
              <a:rPr lang="en-GB" dirty="0"/>
              <a:t> who provide high quality pastoral care on a daily basis for all the children in their classes. There may be times however, when children need more targeted emotional support and we have </a:t>
            </a:r>
            <a:r>
              <a:rPr lang="en-GB" dirty="0" smtClean="0"/>
              <a:t>two </a:t>
            </a:r>
            <a:r>
              <a:rPr lang="en-GB" dirty="0"/>
              <a:t>Emotional Literacy Support </a:t>
            </a:r>
            <a:r>
              <a:rPr lang="en-GB" dirty="0" smtClean="0"/>
              <a:t>Assistants </a:t>
            </a:r>
            <a:r>
              <a:rPr lang="en-GB" dirty="0"/>
              <a:t>(ELSA) who work with individuals and small groups of children. The </a:t>
            </a:r>
            <a:r>
              <a:rPr lang="en-GB" dirty="0" smtClean="0"/>
              <a:t>ELSAs are </a:t>
            </a:r>
            <a:r>
              <a:rPr lang="en-GB" dirty="0"/>
              <a:t>trained and supervised by psychologists on a termly basis.</a:t>
            </a:r>
          </a:p>
          <a:p>
            <a:endParaRPr lang="en-GB" dirty="0"/>
          </a:p>
          <a:p>
            <a:r>
              <a:rPr lang="en-GB" dirty="0"/>
              <a:t>In ELSA sessions we aim to provide support for a wide range of emotional needs including:</a:t>
            </a:r>
          </a:p>
          <a:p>
            <a:endParaRPr lang="en-GB" dirty="0"/>
          </a:p>
          <a:p>
            <a:pPr marL="285750" indent="-285750">
              <a:buFont typeface="Arial" panose="020B0604020202020204" pitchFamily="34" charset="0"/>
              <a:buChar char="•"/>
            </a:pPr>
            <a:r>
              <a:rPr lang="en-GB" dirty="0"/>
              <a:t>Recognising, naming and describing emotions</a:t>
            </a:r>
          </a:p>
          <a:p>
            <a:pPr marL="285750" indent="-285750">
              <a:buFont typeface="Arial" panose="020B0604020202020204" pitchFamily="34" charset="0"/>
              <a:buChar char="•"/>
            </a:pPr>
            <a:r>
              <a:rPr lang="en-GB" dirty="0"/>
              <a:t>Building self-esteem and positive learning behaviours</a:t>
            </a:r>
          </a:p>
          <a:p>
            <a:pPr marL="285750" indent="-285750">
              <a:buFont typeface="Arial" panose="020B0604020202020204" pitchFamily="34" charset="0"/>
              <a:buChar char="•"/>
            </a:pPr>
            <a:r>
              <a:rPr lang="en-GB" dirty="0"/>
              <a:t>Social skills</a:t>
            </a:r>
          </a:p>
          <a:p>
            <a:pPr marL="285750" indent="-285750">
              <a:buFont typeface="Arial" panose="020B0604020202020204" pitchFamily="34" charset="0"/>
              <a:buChar char="•"/>
            </a:pPr>
            <a:r>
              <a:rPr lang="en-GB" dirty="0"/>
              <a:t>Friendship skills</a:t>
            </a:r>
          </a:p>
          <a:p>
            <a:pPr marL="285750" indent="-285750">
              <a:buFont typeface="Arial" panose="020B0604020202020204" pitchFamily="34" charset="0"/>
              <a:buChar char="•"/>
            </a:pPr>
            <a:r>
              <a:rPr lang="en-GB" dirty="0"/>
              <a:t>Anger management</a:t>
            </a:r>
          </a:p>
          <a:p>
            <a:pPr marL="285750" indent="-285750">
              <a:buFont typeface="Arial" panose="020B0604020202020204" pitchFamily="34" charset="0"/>
              <a:buChar char="•"/>
            </a:pPr>
            <a:r>
              <a:rPr lang="en-GB" dirty="0"/>
              <a:t>Loss and bereavement</a:t>
            </a:r>
          </a:p>
        </p:txBody>
      </p:sp>
      <p:pic>
        <p:nvPicPr>
          <p:cNvPr id="3" name="Picture 2"/>
          <p:cNvPicPr>
            <a:picLocks noChangeAspect="1"/>
          </p:cNvPicPr>
          <p:nvPr/>
        </p:nvPicPr>
        <p:blipFill>
          <a:blip r:embed="rId2"/>
          <a:stretch>
            <a:fillRect/>
          </a:stretch>
        </p:blipFill>
        <p:spPr>
          <a:xfrm>
            <a:off x="7233550" y="3974746"/>
            <a:ext cx="2600563" cy="2518931"/>
          </a:xfrm>
          <a:prstGeom prst="rect">
            <a:avLst/>
          </a:prstGeom>
        </p:spPr>
      </p:pic>
    </p:spTree>
    <p:extLst>
      <p:ext uri="{BB962C8B-B14F-4D97-AF65-F5344CB8AC3E}">
        <p14:creationId xmlns:p14="http://schemas.microsoft.com/office/powerpoint/2010/main" val="38075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50498" y="232914"/>
            <a:ext cx="11231593" cy="461665"/>
          </a:xfrm>
          <a:prstGeom prst="rect">
            <a:avLst/>
          </a:prstGeom>
          <a:noFill/>
        </p:spPr>
        <p:txBody>
          <a:bodyPr wrap="square" rtlCol="0">
            <a:spAutoFit/>
          </a:bodyPr>
          <a:lstStyle/>
          <a:p>
            <a:r>
              <a:rPr lang="en-GB" sz="2400" dirty="0"/>
              <a:t>What is our approach to teaching children with SEN? - SEN and EAL</a:t>
            </a:r>
          </a:p>
        </p:txBody>
      </p:sp>
      <p:sp>
        <p:nvSpPr>
          <p:cNvPr id="3" name="Rectangle 2"/>
          <p:cNvSpPr/>
          <p:nvPr/>
        </p:nvSpPr>
        <p:spPr>
          <a:xfrm>
            <a:off x="94891" y="1028343"/>
            <a:ext cx="11887200" cy="3416320"/>
          </a:xfrm>
          <a:prstGeom prst="rect">
            <a:avLst/>
          </a:prstGeom>
        </p:spPr>
        <p:txBody>
          <a:bodyPr wrap="square">
            <a:spAutoFit/>
          </a:bodyPr>
          <a:lstStyle/>
          <a:p>
            <a:r>
              <a:rPr lang="en-GB" dirty="0"/>
              <a:t>“Identifying and assessing SEN for young children whose first language is not English requires particular care.” (SEND Code of Practice, 2015)</a:t>
            </a:r>
          </a:p>
          <a:p>
            <a:endParaRPr lang="en-GB" dirty="0"/>
          </a:p>
          <a:p>
            <a:r>
              <a:rPr lang="en-GB" dirty="0"/>
              <a:t> There can be many advantages in speaking more than one language. We recognise and value all languages. When a child who is learning English as an additional language makes slower progress it is important to understand the cause of the concern. It is important to check on the child’s ability to deal with the language demands of the environment, through observations and assessment, before making assumptions. This will enable school to determine if the delay is related to learning English as an additional language or if it arises from SEN or disability.</a:t>
            </a:r>
          </a:p>
          <a:p>
            <a:endParaRPr lang="en-GB" dirty="0"/>
          </a:p>
          <a:p>
            <a:r>
              <a:rPr lang="en-GB" dirty="0"/>
              <a:t> If a child with English as an additional language has an identified special educational needs, they will receive the same support and provision as other children. As far as possible support and advice will be provided in the child’s home language, whilst also supporting the child to develop their English language skills. </a:t>
            </a:r>
          </a:p>
        </p:txBody>
      </p:sp>
    </p:spTree>
    <p:extLst>
      <p:ext uri="{BB962C8B-B14F-4D97-AF65-F5344CB8AC3E}">
        <p14:creationId xmlns:p14="http://schemas.microsoft.com/office/powerpoint/2010/main" val="200142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257176" y="358259"/>
            <a:ext cx="11820524" cy="7694414"/>
          </a:xfrm>
          <a:prstGeom prst="rect">
            <a:avLst/>
          </a:prstGeom>
        </p:spPr>
        <p:txBody>
          <a:bodyPr wrap="square">
            <a:spAutoFit/>
          </a:bodyPr>
          <a:lstStyle/>
          <a:p>
            <a:pPr algn="ctr"/>
            <a:r>
              <a:rPr lang="en-GB" sz="2800" dirty="0"/>
              <a:t>What is our approach to supporting children with medical needs?</a:t>
            </a:r>
          </a:p>
          <a:p>
            <a:pPr algn="ctr"/>
            <a:endParaRPr lang="en-GB" sz="2800" dirty="0"/>
          </a:p>
          <a:p>
            <a:r>
              <a:rPr lang="en-GB" dirty="0"/>
              <a:t>Children with medical needs will be provided with a detailed Health Care Plan, compiled in conjunction with medical professionals, parents/carers and where possible the children themselves.</a:t>
            </a:r>
          </a:p>
          <a:p>
            <a:endParaRPr lang="en-GB" dirty="0"/>
          </a:p>
          <a:p>
            <a:r>
              <a:rPr lang="en-GB" dirty="0"/>
              <a:t>All staff who work with the children receive first aid training and where necessary, specific medical training by the relevant professionals e.g. in the case of Type 1 Diabetes, Haemophilia.</a:t>
            </a:r>
          </a:p>
          <a:p>
            <a:endParaRPr lang="en-GB" dirty="0"/>
          </a:p>
          <a:p>
            <a:r>
              <a:rPr lang="en-GB" dirty="0"/>
              <a:t>Some children may miss long periods of learning due to their medical needs. In these cases, home learning will be provided by the school and the child will be referred to the Norfolk Medical Needs team for additional support. For more information visit:</a:t>
            </a:r>
          </a:p>
          <a:p>
            <a:r>
              <a:rPr lang="en-GB" dirty="0">
                <a:hlinkClick r:id="rId2"/>
              </a:rPr>
              <a:t>https://www.schools.norfolk.gov.uk/pupil-needs/health-needs/medical-needs-service</a:t>
            </a:r>
            <a:endParaRPr lang="en-GB" dirty="0"/>
          </a:p>
          <a:p>
            <a:endParaRPr lang="en-GB" dirty="0"/>
          </a:p>
          <a:p>
            <a:r>
              <a:rPr lang="en-GB" dirty="0"/>
              <a:t>All staff administering medicine adhere to the guidelines set out in the school’s medicine administration policy.</a:t>
            </a:r>
          </a:p>
          <a:p>
            <a:endParaRPr lang="en-GB" dirty="0"/>
          </a:p>
          <a:p>
            <a:endParaRPr lang="en-GB" dirty="0"/>
          </a:p>
          <a:p>
            <a:endParaRPr lang="en-GB" dirty="0"/>
          </a:p>
          <a:p>
            <a:pPr algn="ctr"/>
            <a:endParaRPr lang="en-GB" sz="2800" dirty="0"/>
          </a:p>
          <a:p>
            <a:pPr algn="ctr"/>
            <a:endParaRPr lang="en-GB" sz="2800" dirty="0"/>
          </a:p>
          <a:p>
            <a:pPr algn="ctr"/>
            <a:endParaRPr lang="en-GB" sz="2800" dirty="0"/>
          </a:p>
          <a:p>
            <a:pPr algn="ctr"/>
            <a:endParaRPr lang="en-GB" sz="2800" dirty="0"/>
          </a:p>
          <a:p>
            <a:pPr algn="ctr"/>
            <a:endParaRPr lang="en-GB" sz="2800" dirty="0"/>
          </a:p>
          <a:p>
            <a:pPr algn="ctr"/>
            <a:r>
              <a:rPr lang="en-GB" sz="2800" dirty="0"/>
              <a:t> </a:t>
            </a:r>
          </a:p>
        </p:txBody>
      </p:sp>
      <p:pic>
        <p:nvPicPr>
          <p:cNvPr id="4" name="Picture 3"/>
          <p:cNvPicPr>
            <a:picLocks noChangeAspect="1"/>
          </p:cNvPicPr>
          <p:nvPr/>
        </p:nvPicPr>
        <p:blipFill>
          <a:blip r:embed="rId3"/>
          <a:stretch>
            <a:fillRect/>
          </a:stretch>
        </p:blipFill>
        <p:spPr>
          <a:xfrm>
            <a:off x="4410075" y="4683164"/>
            <a:ext cx="2890999" cy="1974922"/>
          </a:xfrm>
          <a:prstGeom prst="rect">
            <a:avLst/>
          </a:prstGeom>
        </p:spPr>
      </p:pic>
    </p:spTree>
    <p:extLst>
      <p:ext uri="{BB962C8B-B14F-4D97-AF65-F5344CB8AC3E}">
        <p14:creationId xmlns:p14="http://schemas.microsoft.com/office/powerpoint/2010/main" val="41701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41540" y="233239"/>
            <a:ext cx="11464505" cy="461665"/>
          </a:xfrm>
          <a:prstGeom prst="rect">
            <a:avLst/>
          </a:prstGeom>
        </p:spPr>
        <p:txBody>
          <a:bodyPr wrap="square">
            <a:spAutoFit/>
          </a:bodyPr>
          <a:lstStyle/>
          <a:p>
            <a:pPr algn="ctr"/>
            <a:r>
              <a:rPr lang="en-GB" sz="2400" dirty="0">
                <a:solidFill>
                  <a:srgbClr val="000000"/>
                </a:solidFill>
                <a:latin typeface="Calibri" panose="020F0502020204030204" pitchFamily="34" charset="0"/>
                <a:cs typeface="Calibri" panose="020F0502020204030204" pitchFamily="34" charset="0"/>
              </a:rPr>
              <a:t>What is our approach to teaching learners with SEN? - Specialists and External Agencies</a:t>
            </a:r>
            <a:endParaRPr lang="en-GB" sz="2400"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0907860"/>
              </p:ext>
            </p:extLst>
          </p:nvPr>
        </p:nvGraphicFramePr>
        <p:xfrm>
          <a:off x="228417" y="1341235"/>
          <a:ext cx="11477626" cy="2819400"/>
        </p:xfrm>
        <a:graphic>
          <a:graphicData uri="http://schemas.openxmlformats.org/drawingml/2006/table">
            <a:tbl>
              <a:tblPr firstRow="1" bandRow="1">
                <a:tableStyleId>{5C22544A-7EE6-4342-B048-85BDC9FD1C3A}</a:tableStyleId>
              </a:tblPr>
              <a:tblGrid>
                <a:gridCol w="2038351">
                  <a:extLst>
                    <a:ext uri="{9D8B030D-6E8A-4147-A177-3AD203B41FA5}">
                      <a16:colId xmlns:a16="http://schemas.microsoft.com/office/drawing/2014/main" xmlns="" val="20000"/>
                    </a:ext>
                  </a:extLst>
                </a:gridCol>
                <a:gridCol w="9439275">
                  <a:extLst>
                    <a:ext uri="{9D8B030D-6E8A-4147-A177-3AD203B41FA5}">
                      <a16:colId xmlns:a16="http://schemas.microsoft.com/office/drawing/2014/main" xmlns="" val="20001"/>
                    </a:ext>
                  </a:extLst>
                </a:gridCol>
              </a:tblGrid>
              <a:tr h="370840">
                <a:tc>
                  <a:txBody>
                    <a:bodyPr/>
                    <a:lstStyle/>
                    <a:p>
                      <a:r>
                        <a:rPr lang="en-GB" sz="1100" b="0" dirty="0">
                          <a:solidFill>
                            <a:schemeClr val="tx1"/>
                          </a:solidFill>
                        </a:rPr>
                        <a:t>Access Through Technology </a:t>
                      </a:r>
                    </a:p>
                  </a:txBody>
                  <a:tcPr>
                    <a:solidFill>
                      <a:schemeClr val="tx2">
                        <a:lumMod val="20000"/>
                        <a:lumOff val="80000"/>
                      </a:schemeClr>
                    </a:solidFill>
                  </a:tcPr>
                </a:tc>
                <a:tc>
                  <a:txBody>
                    <a:bodyPr/>
                    <a:lstStyle/>
                    <a:p>
                      <a:r>
                        <a:rPr lang="en-GB" sz="1100" b="0" dirty="0">
                          <a:solidFill>
                            <a:schemeClr val="tx1"/>
                          </a:solidFill>
                        </a:rPr>
                        <a:t>Supporting children to use technology to communicate and to learn. They provide assessment, equipment, advice, support and training. </a:t>
                      </a:r>
                    </a:p>
                  </a:txBody>
                  <a:tcPr>
                    <a:solidFill>
                      <a:schemeClr val="tx2">
                        <a:lumMod val="20000"/>
                        <a:lumOff val="80000"/>
                      </a:schemeClr>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CAMHS Child &amp; Adolescent Mental Health Services</a:t>
                      </a:r>
                      <a:r>
                        <a:rPr lang="en-GB" sz="1100" dirty="0">
                          <a:solidFill>
                            <a:schemeClr val="tx1"/>
                          </a:solidFill>
                        </a:rPr>
                        <a:t>=</a:t>
                      </a:r>
                      <a:endParaRPr lang="en-GB" sz="1100" dirty="0"/>
                    </a:p>
                  </a:txBody>
                  <a:tcPr/>
                </a:tc>
                <a:tc>
                  <a:txBody>
                    <a:bodyPr/>
                    <a:lstStyle/>
                    <a:p>
                      <a:r>
                        <a:rPr lang="en-GB" sz="1100" dirty="0">
                          <a:solidFill>
                            <a:schemeClr val="tx1"/>
                          </a:solidFill>
                        </a:rPr>
                        <a:t>Assessing</a:t>
                      </a:r>
                      <a:r>
                        <a:rPr lang="en-GB" sz="1100" baseline="0" dirty="0">
                          <a:solidFill>
                            <a:schemeClr val="tx1"/>
                          </a:solidFill>
                        </a:rPr>
                        <a:t> and supporting children and young adults with acute anxiety and mental health issues</a:t>
                      </a:r>
                      <a:endParaRPr lang="en-GB" sz="1100" dirty="0">
                        <a:solidFill>
                          <a:schemeClr val="tx1"/>
                        </a:solidFill>
                      </a:endParaRPr>
                    </a:p>
                  </a:txBody>
                  <a:tcPr/>
                </a:tc>
                <a:extLst>
                  <a:ext uri="{0D108BD9-81ED-4DB2-BD59-A6C34878D82A}">
                    <a16:rowId xmlns:a16="http://schemas.microsoft.com/office/drawing/2014/main" xmlns="" val="10001"/>
                  </a:ext>
                </a:extLst>
              </a:tr>
              <a:tr h="370840">
                <a:tc>
                  <a:txBody>
                    <a:bodyPr/>
                    <a:lstStyle/>
                    <a:p>
                      <a:r>
                        <a:rPr lang="en-GB" sz="1100" dirty="0"/>
                        <a:t>Dyslexia Outreach Support </a:t>
                      </a:r>
                      <a:endParaRPr lang="en-GB" sz="1100" dirty="0">
                        <a:solidFill>
                          <a:schemeClr val="tx1"/>
                        </a:solidFill>
                      </a:endParaRPr>
                    </a:p>
                  </a:txBody>
                  <a:tcPr/>
                </a:tc>
                <a:tc>
                  <a:txBody>
                    <a:bodyPr/>
                    <a:lstStyle/>
                    <a:p>
                      <a:r>
                        <a:rPr lang="en-GB" sz="1100" dirty="0"/>
                        <a:t>Offering accessible, relevant and practical support to schools with regards to their provision for dyslexic learners. This can include model teacher, action plans around specific children, strategies for mainstream and small group teaching and advice on assistive technology. </a:t>
                      </a:r>
                      <a:endParaRPr lang="en-GB" sz="1100" dirty="0">
                        <a:solidFill>
                          <a:schemeClr val="tx1"/>
                        </a:solidFill>
                      </a:endParaRPr>
                    </a:p>
                  </a:txBody>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Nelsons Journey</a:t>
                      </a:r>
                    </a:p>
                  </a:txBody>
                  <a:tcPr/>
                </a:tc>
                <a:tc>
                  <a:txBody>
                    <a:bodyPr/>
                    <a:lstStyle/>
                    <a:p>
                      <a:r>
                        <a:rPr lang="en-GB" sz="1100" dirty="0">
                          <a:solidFill>
                            <a:schemeClr val="tx1"/>
                          </a:solidFill>
                        </a:rPr>
                        <a:t>Bereavement</a:t>
                      </a:r>
                      <a:r>
                        <a:rPr lang="en-GB" sz="1100" baseline="0" dirty="0">
                          <a:solidFill>
                            <a:schemeClr val="tx1"/>
                          </a:solidFill>
                        </a:rPr>
                        <a:t> network, supporting children and families through the loss of loved ones.</a:t>
                      </a:r>
                      <a:endParaRPr lang="en-GB" sz="1100" dirty="0">
                        <a:solidFill>
                          <a:schemeClr val="tx1"/>
                        </a:solidFill>
                      </a:endParaRPr>
                    </a:p>
                  </a:txBody>
                  <a:tcPr/>
                </a:tc>
                <a:extLst>
                  <a:ext uri="{0D108BD9-81ED-4DB2-BD59-A6C34878D82A}">
                    <a16:rowId xmlns:a16="http://schemas.microsoft.com/office/drawing/2014/main" xmlns=""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Norfolk Early Help</a:t>
                      </a:r>
                    </a:p>
                  </a:txBody>
                  <a:tcPr/>
                </a:tc>
                <a:tc>
                  <a:txBody>
                    <a:bodyPr/>
                    <a:lstStyle/>
                    <a:p>
                      <a:r>
                        <a:rPr lang="en-GB" sz="1100" b="0" i="0" kern="1200" dirty="0">
                          <a:solidFill>
                            <a:schemeClr val="dk1"/>
                          </a:solidFill>
                          <a:effectLst/>
                          <a:latin typeface="+mn-lt"/>
                          <a:ea typeface="+mn-ea"/>
                          <a:cs typeface="+mn-cs"/>
                        </a:rPr>
                        <a:t>Also known as early intervention, is support given to a family when a problem first emerges. It can be provided at any stage in a child or young person's life.</a:t>
                      </a:r>
                      <a:endParaRPr lang="en-GB" sz="1100" dirty="0">
                        <a:solidFill>
                          <a:schemeClr val="tx1"/>
                        </a:solidFill>
                      </a:endParaRPr>
                    </a:p>
                  </a:txBody>
                  <a:tcPr/>
                </a:tc>
                <a:extLst>
                  <a:ext uri="{0D108BD9-81ED-4DB2-BD59-A6C34878D82A}">
                    <a16:rowId xmlns:a16="http://schemas.microsoft.com/office/drawing/2014/main" xmlns="" val="10004"/>
                  </a:ext>
                </a:extLst>
              </a:tr>
              <a:tr h="370840">
                <a:tc>
                  <a:txBody>
                    <a:bodyPr/>
                    <a:lstStyle/>
                    <a:p>
                      <a:r>
                        <a:rPr lang="en-GB" sz="1100" dirty="0"/>
                        <a:t>Educational Psychologists </a:t>
                      </a:r>
                      <a:endParaRPr lang="en-GB" sz="1100" dirty="0">
                        <a:solidFill>
                          <a:schemeClr val="tx1"/>
                        </a:solidFill>
                      </a:endParaRPr>
                    </a:p>
                  </a:txBody>
                  <a:tcPr/>
                </a:tc>
                <a:tc>
                  <a:txBody>
                    <a:bodyPr/>
                    <a:lstStyle/>
                    <a:p>
                      <a:r>
                        <a:rPr lang="en-GB" sz="1100" dirty="0"/>
                        <a:t>EPSS provide our contact for Educational Psychology services. An EP can carry out observations and further assessments to identify barriers to learning and underlying needs. </a:t>
                      </a:r>
                      <a:endParaRPr lang="en-GB" sz="1100" dirty="0">
                        <a:solidFill>
                          <a:schemeClr val="tx1"/>
                        </a:solidFill>
                      </a:endParaRPr>
                    </a:p>
                  </a:txBody>
                  <a:tcPr/>
                </a:tc>
                <a:extLst>
                  <a:ext uri="{0D108BD9-81ED-4DB2-BD59-A6C34878D82A}">
                    <a16:rowId xmlns:a16="http://schemas.microsoft.com/office/drawing/2014/main" xmlns="" val="10005"/>
                  </a:ext>
                </a:extLst>
              </a:tr>
              <a:tr h="370840">
                <a:tc>
                  <a:txBody>
                    <a:bodyPr/>
                    <a:lstStyle/>
                    <a:p>
                      <a:r>
                        <a:rPr lang="en-GB" sz="1100" dirty="0"/>
                        <a:t>Speech and Language</a:t>
                      </a:r>
                      <a:endParaRPr lang="en-GB" sz="1100" dirty="0">
                        <a:solidFill>
                          <a:schemeClr val="tx1"/>
                        </a:solidFill>
                      </a:endParaRPr>
                    </a:p>
                  </a:txBody>
                  <a:tcPr/>
                </a:tc>
                <a:tc>
                  <a:txBody>
                    <a:bodyPr/>
                    <a:lstStyle/>
                    <a:p>
                      <a:r>
                        <a:rPr lang="en-GB" sz="1100" dirty="0"/>
                        <a:t>Referrals can be made to Norfolk and Waveney Children and Young People’s Health Services. A speech therapist can carry out a detailed assessment of speech, language and/or communication needs and will provide follow up activities and intervention. </a:t>
                      </a:r>
                    </a:p>
                  </a:txBody>
                  <a:tcPr/>
                </a:tc>
                <a:extLst>
                  <a:ext uri="{0D108BD9-81ED-4DB2-BD59-A6C34878D82A}">
                    <a16:rowId xmlns:a16="http://schemas.microsoft.com/office/drawing/2014/main" xmlns="" val="10006"/>
                  </a:ext>
                </a:extLst>
              </a:tr>
            </a:tbl>
          </a:graphicData>
        </a:graphic>
      </p:graphicFrame>
      <p:sp>
        <p:nvSpPr>
          <p:cNvPr id="4" name="Rectangle 3"/>
          <p:cNvSpPr/>
          <p:nvPr/>
        </p:nvSpPr>
        <p:spPr>
          <a:xfrm>
            <a:off x="228417" y="694904"/>
            <a:ext cx="11759959" cy="646331"/>
          </a:xfrm>
          <a:prstGeom prst="rect">
            <a:avLst/>
          </a:prstGeom>
        </p:spPr>
        <p:txBody>
          <a:bodyPr wrap="square">
            <a:spAutoFit/>
          </a:bodyPr>
          <a:lstStyle/>
          <a:p>
            <a:r>
              <a:rPr lang="en-GB" dirty="0"/>
              <a:t>Our school values the opinion and advice of external agencies. Wherever possible we will accommodate the suggestions made by other professionals. Some of the specialist teams that we may work alongside include:</a:t>
            </a:r>
          </a:p>
        </p:txBody>
      </p:sp>
      <p:graphicFrame>
        <p:nvGraphicFramePr>
          <p:cNvPr id="5" name="Table 4"/>
          <p:cNvGraphicFramePr>
            <a:graphicFrameLocks noGrp="1"/>
          </p:cNvGraphicFramePr>
          <p:nvPr>
            <p:extLst>
              <p:ext uri="{D42A27DB-BD31-4B8C-83A1-F6EECF244321}">
                <p14:modId xmlns:p14="http://schemas.microsoft.com/office/powerpoint/2010/main" val="1829190055"/>
              </p:ext>
            </p:extLst>
          </p:nvPr>
        </p:nvGraphicFramePr>
        <p:xfrm>
          <a:off x="228414" y="4134085"/>
          <a:ext cx="11477628" cy="1280160"/>
        </p:xfrm>
        <a:graphic>
          <a:graphicData uri="http://schemas.openxmlformats.org/drawingml/2006/table">
            <a:tbl>
              <a:tblPr firstRow="1" bandRow="1">
                <a:tableStyleId>{5C22544A-7EE6-4342-B048-85BDC9FD1C3A}</a:tableStyleId>
              </a:tblPr>
              <a:tblGrid>
                <a:gridCol w="2047878">
                  <a:extLst>
                    <a:ext uri="{9D8B030D-6E8A-4147-A177-3AD203B41FA5}">
                      <a16:colId xmlns:a16="http://schemas.microsoft.com/office/drawing/2014/main" xmlns="" val="20000"/>
                    </a:ext>
                  </a:extLst>
                </a:gridCol>
                <a:gridCol w="9429750">
                  <a:extLst>
                    <a:ext uri="{9D8B030D-6E8A-4147-A177-3AD203B41FA5}">
                      <a16:colId xmlns:a16="http://schemas.microsoft.com/office/drawing/2014/main" xmlns="" val="20001"/>
                    </a:ext>
                  </a:extLst>
                </a:gridCol>
              </a:tblGrid>
              <a:tr h="0">
                <a:tc>
                  <a:txBody>
                    <a:bodyPr/>
                    <a:lstStyle/>
                    <a:p>
                      <a:r>
                        <a:rPr lang="en-GB" sz="1100" b="0" dirty="0">
                          <a:solidFill>
                            <a:schemeClr val="tx1"/>
                          </a:solidFill>
                        </a:rPr>
                        <a:t>Paediatricians</a:t>
                      </a:r>
                    </a:p>
                  </a:txBody>
                  <a:tcPr>
                    <a:solidFill>
                      <a:schemeClr val="accent5">
                        <a:lumMod val="20000"/>
                        <a:lumOff val="80000"/>
                      </a:schemeClr>
                    </a:solidFill>
                  </a:tcPr>
                </a:tc>
                <a:tc>
                  <a:txBody>
                    <a:bodyPr/>
                    <a:lstStyle/>
                    <a:p>
                      <a:r>
                        <a:rPr lang="en-GB" sz="1100" b="0" dirty="0">
                          <a:solidFill>
                            <a:schemeClr val="tx1"/>
                          </a:solidFill>
                        </a:rPr>
                        <a:t>For health needs and referrals to other services, such as the Neurodevelopmental Team for ASD and ADHD concerns</a:t>
                      </a:r>
                    </a:p>
                  </a:txBody>
                  <a:tcPr>
                    <a:solidFill>
                      <a:schemeClr val="accent5">
                        <a:lumMod val="20000"/>
                        <a:lumOff val="80000"/>
                      </a:schemeClr>
                    </a:solidFill>
                  </a:tcPr>
                </a:tc>
                <a:extLst>
                  <a:ext uri="{0D108BD9-81ED-4DB2-BD59-A6C34878D82A}">
                    <a16:rowId xmlns:a16="http://schemas.microsoft.com/office/drawing/2014/main" xmlns="" val="10000"/>
                  </a:ext>
                </a:extLst>
              </a:tr>
              <a:tr h="370840">
                <a:tc>
                  <a:txBody>
                    <a:bodyPr/>
                    <a:lstStyle/>
                    <a:p>
                      <a:r>
                        <a:rPr lang="en-GB" sz="1100" dirty="0"/>
                        <a:t>Physiotherapists </a:t>
                      </a:r>
                    </a:p>
                  </a:txBody>
                  <a:tcPr/>
                </a:tc>
                <a:tc>
                  <a:txBody>
                    <a:bodyPr/>
                    <a:lstStyle/>
                    <a:p>
                      <a:r>
                        <a:rPr lang="en-GB" sz="1100" dirty="0"/>
                        <a:t>Providing specialist assessment and intervention to children who have a range of conditions involving physical or movement difficulties which limit their mobility, function and/or independence. </a:t>
                      </a:r>
                    </a:p>
                  </a:txBody>
                  <a:tcPr/>
                </a:tc>
                <a:extLst>
                  <a:ext uri="{0D108BD9-81ED-4DB2-BD59-A6C34878D82A}">
                    <a16:rowId xmlns:a16="http://schemas.microsoft.com/office/drawing/2014/main" xmlns="" val="10001"/>
                  </a:ext>
                </a:extLst>
              </a:tr>
              <a:tr h="370840">
                <a:tc>
                  <a:txBody>
                    <a:bodyPr/>
                    <a:lstStyle/>
                    <a:p>
                      <a:r>
                        <a:rPr lang="en-GB" sz="1100" dirty="0"/>
                        <a:t>School 2 School Support </a:t>
                      </a:r>
                    </a:p>
                  </a:txBody>
                  <a:tcPr/>
                </a:tc>
                <a:tc>
                  <a:txBody>
                    <a:bodyPr/>
                    <a:lstStyle/>
                    <a:p>
                      <a:r>
                        <a:rPr lang="en-GB" sz="1100" dirty="0"/>
                        <a:t>A support service offered by the consortium of Norfolk Complex Needs Schools. They offer support to school staff and learners to develop a climate of opportunity and success for all. This includes observations and recommendations in relation to pupils learning environment, curriculum or resources, training for key staff, modelling strategies and approaches to meet individual need, support in connect with a specific child or a wider whole school issue. </a:t>
                      </a:r>
                    </a:p>
                  </a:txBody>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45710"/>
              </p:ext>
            </p:extLst>
          </p:nvPr>
        </p:nvGraphicFramePr>
        <p:xfrm>
          <a:off x="228413" y="5414245"/>
          <a:ext cx="11464504" cy="1021080"/>
        </p:xfrm>
        <a:graphic>
          <a:graphicData uri="http://schemas.openxmlformats.org/drawingml/2006/table">
            <a:tbl>
              <a:tblPr firstRow="1" bandRow="1">
                <a:tableStyleId>{5C22544A-7EE6-4342-B048-85BDC9FD1C3A}</a:tableStyleId>
              </a:tblPr>
              <a:tblGrid>
                <a:gridCol w="2025412">
                  <a:extLst>
                    <a:ext uri="{9D8B030D-6E8A-4147-A177-3AD203B41FA5}">
                      <a16:colId xmlns:a16="http://schemas.microsoft.com/office/drawing/2014/main" xmlns="" val="20000"/>
                    </a:ext>
                  </a:extLst>
                </a:gridCol>
                <a:gridCol w="9439092">
                  <a:extLst>
                    <a:ext uri="{9D8B030D-6E8A-4147-A177-3AD203B41FA5}">
                      <a16:colId xmlns:a16="http://schemas.microsoft.com/office/drawing/2014/main" xmlns="" val="20001"/>
                    </a:ext>
                  </a:extLst>
                </a:gridCol>
              </a:tblGrid>
              <a:tr h="421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School Nursing Team (Just One Number)</a:t>
                      </a:r>
                    </a:p>
                  </a:txBody>
                  <a:tcPr>
                    <a:solidFill>
                      <a:schemeClr val="tx2">
                        <a:lumMod val="20000"/>
                        <a:lumOff val="80000"/>
                      </a:schemeClr>
                    </a:solidFill>
                  </a:tcPr>
                </a:tc>
                <a:tc>
                  <a:txBody>
                    <a:bodyPr/>
                    <a:lstStyle/>
                    <a:p>
                      <a:r>
                        <a:rPr lang="en-GB" sz="1100" b="0" i="0" kern="1200" dirty="0">
                          <a:solidFill>
                            <a:schemeClr val="tx1"/>
                          </a:solidFill>
                          <a:effectLst/>
                          <a:latin typeface="+mn-lt"/>
                          <a:ea typeface="+mn-ea"/>
                          <a:cs typeface="+mn-cs"/>
                        </a:rPr>
                        <a:t>Just One Number is our single point of access for all Norfolk Healthy Child Programme services. If you need advice about your child or young person’s health or wellbeing, simply send a text and one of our team will text you back.</a:t>
                      </a:r>
                      <a:endParaRPr lang="en-GB" sz="11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Virtual School Sensory Support</a:t>
                      </a:r>
                    </a:p>
                    <a:p>
                      <a:endParaRPr lang="en-GB" sz="1100" dirty="0"/>
                    </a:p>
                  </a:txBody>
                  <a:tcPr/>
                </a:tc>
                <a:tc>
                  <a:txBody>
                    <a:bodyPr/>
                    <a:lstStyle/>
                    <a:p>
                      <a:r>
                        <a:rPr lang="en-GB" sz="1100" b="0" i="0" kern="1200" dirty="0">
                          <a:solidFill>
                            <a:schemeClr val="dk1"/>
                          </a:solidFill>
                          <a:effectLst/>
                          <a:latin typeface="+mn-lt"/>
                          <a:ea typeface="+mn-ea"/>
                          <a:cs typeface="+mn-cs"/>
                        </a:rPr>
                        <a:t>The Sensory Support Unit aims to promote the inclusion, well being and quality of life for residents of Norfolk who have a sensory loss. The unit provides social care assessments for people who are deaf or have a dual sensory loss. It also provides an assessment and rehabilitation service where sight loss has become a critical or substantial barrier to independent living.</a:t>
                      </a:r>
                      <a:endParaRPr lang="en-GB" sz="11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4481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3902" y="146649"/>
            <a:ext cx="11645660" cy="1292662"/>
          </a:xfrm>
          <a:prstGeom prst="rect">
            <a:avLst/>
          </a:prstGeom>
          <a:noFill/>
        </p:spPr>
        <p:txBody>
          <a:bodyPr wrap="square" rtlCol="0">
            <a:spAutoFit/>
          </a:bodyPr>
          <a:lstStyle/>
          <a:p>
            <a:pPr algn="ctr"/>
            <a:r>
              <a:rPr lang="en-GB" sz="2400" dirty="0"/>
              <a:t>How do we  assess and review children’s progress? - Assess, Plan, Do Review Cycle</a:t>
            </a:r>
          </a:p>
          <a:p>
            <a:r>
              <a:rPr lang="en-GB" dirty="0"/>
              <a:t>Monitoring progress is an integral part of teaching and leadership at </a:t>
            </a:r>
            <a:r>
              <a:rPr lang="en-GB" dirty="0" err="1"/>
              <a:t>Wreningham</a:t>
            </a:r>
            <a:r>
              <a:rPr lang="en-GB" dirty="0"/>
              <a:t> Primary School. We follow the ‘assess, plan, do review’ model, involving parents/carers and children in the process through discussions and structured conversations.</a:t>
            </a:r>
          </a:p>
        </p:txBody>
      </p:sp>
      <p:sp>
        <p:nvSpPr>
          <p:cNvPr id="3" name="Rounded Rectangle 2"/>
          <p:cNvSpPr/>
          <p:nvPr/>
        </p:nvSpPr>
        <p:spPr>
          <a:xfrm>
            <a:off x="1440611" y="1623977"/>
            <a:ext cx="9023231" cy="1429774"/>
          </a:xfrm>
          <a:prstGeom prst="roundRect">
            <a:avLst/>
          </a:prstGeom>
          <a:solidFill>
            <a:srgbClr val="F5C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664898" y="1654755"/>
            <a:ext cx="8100203" cy="1231106"/>
          </a:xfrm>
          <a:prstGeom prst="rect">
            <a:avLst/>
          </a:prstGeom>
          <a:noFill/>
        </p:spPr>
        <p:txBody>
          <a:bodyPr wrap="square" rtlCol="0">
            <a:spAutoFit/>
          </a:bodyPr>
          <a:lstStyle/>
          <a:p>
            <a:r>
              <a:rPr lang="en-GB" sz="1400" b="1" dirty="0"/>
              <a:t>Assess</a:t>
            </a:r>
            <a:r>
              <a:rPr lang="en-GB" b="1" dirty="0"/>
              <a:t> </a:t>
            </a:r>
            <a:r>
              <a:rPr lang="en-GB" sz="1400" dirty="0"/>
              <a:t>Children are identified as needing support when:</a:t>
            </a:r>
          </a:p>
          <a:p>
            <a:pPr marL="285750" indent="-285750">
              <a:buFont typeface="Arial" panose="020B0604020202020204" pitchFamily="34" charset="0"/>
              <a:buChar char="•"/>
            </a:pPr>
            <a:r>
              <a:rPr lang="en-GB" sz="1400" dirty="0"/>
              <a:t>Concerns are raised by parents/carers, external agencies, teachers, the child’s previous school or the child</a:t>
            </a:r>
          </a:p>
          <a:p>
            <a:pPr marL="285750" indent="-285750">
              <a:buFont typeface="Arial" panose="020B0604020202020204" pitchFamily="34" charset="0"/>
              <a:buChar char="•"/>
            </a:pPr>
            <a:r>
              <a:rPr lang="en-GB" sz="1400" dirty="0"/>
              <a:t>Screening assessments indicate a gap in knowledge and/or skills</a:t>
            </a:r>
          </a:p>
          <a:p>
            <a:pPr marL="285750" indent="-285750">
              <a:buFont typeface="Arial" panose="020B0604020202020204" pitchFamily="34" charset="0"/>
              <a:buChar char="•"/>
            </a:pPr>
            <a:r>
              <a:rPr lang="en-GB" sz="1400" dirty="0"/>
              <a:t> Pupil progress meetings highlighting attainment outcomes indicate lack of expected rate of progress</a:t>
            </a:r>
          </a:p>
          <a:p>
            <a:pPr marL="285750" indent="-285750">
              <a:buFont typeface="Arial" panose="020B0604020202020204" pitchFamily="34" charset="0"/>
              <a:buChar char="•"/>
            </a:pPr>
            <a:r>
              <a:rPr lang="en-GB" sz="1400" dirty="0"/>
              <a:t>Observation of the child indicates they have additional needs</a:t>
            </a:r>
          </a:p>
        </p:txBody>
      </p:sp>
      <p:sp>
        <p:nvSpPr>
          <p:cNvPr id="5" name="Rounded Rectangle 4"/>
          <p:cNvSpPr/>
          <p:nvPr/>
        </p:nvSpPr>
        <p:spPr>
          <a:xfrm>
            <a:off x="163902" y="3289048"/>
            <a:ext cx="3110976" cy="1429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TextBox 5"/>
          <p:cNvSpPr txBox="1"/>
          <p:nvPr/>
        </p:nvSpPr>
        <p:spPr>
          <a:xfrm>
            <a:off x="163902" y="3333827"/>
            <a:ext cx="3165895" cy="1384995"/>
          </a:xfrm>
          <a:prstGeom prst="rect">
            <a:avLst/>
          </a:prstGeom>
          <a:noFill/>
        </p:spPr>
        <p:txBody>
          <a:bodyPr wrap="square" rtlCol="0">
            <a:spAutoFit/>
          </a:bodyPr>
          <a:lstStyle/>
          <a:p>
            <a:r>
              <a:rPr lang="en-GB" sz="1400" b="1" dirty="0"/>
              <a:t>Review  </a:t>
            </a:r>
            <a:r>
              <a:rPr lang="en-GB" sz="1400" dirty="0"/>
              <a:t>Support given to the child is measured and the impact is assessed. Children, parents and carers are included in the review process as part of planning an IP. It is decided at this stage whether further support is needed.</a:t>
            </a:r>
            <a:endParaRPr lang="en-GB" sz="1400" b="1" dirty="0"/>
          </a:p>
        </p:txBody>
      </p:sp>
      <p:sp>
        <p:nvSpPr>
          <p:cNvPr id="16" name="Rounded Rectangle 15"/>
          <p:cNvSpPr/>
          <p:nvPr/>
        </p:nvSpPr>
        <p:spPr>
          <a:xfrm>
            <a:off x="8308102" y="3381884"/>
            <a:ext cx="3501460" cy="1449196"/>
          </a:xfrm>
          <a:prstGeom prst="roundRect">
            <a:avLst/>
          </a:prstGeom>
          <a:solidFill>
            <a:srgbClr val="B48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363021" y="3387167"/>
            <a:ext cx="3550920" cy="1384995"/>
          </a:xfrm>
          <a:prstGeom prst="rect">
            <a:avLst/>
          </a:prstGeom>
          <a:noFill/>
        </p:spPr>
        <p:txBody>
          <a:bodyPr wrap="square" rtlCol="0">
            <a:spAutoFit/>
          </a:bodyPr>
          <a:lstStyle/>
          <a:p>
            <a:r>
              <a:rPr lang="en-GB" sz="1400" b="1" dirty="0"/>
              <a:t>Plan </a:t>
            </a:r>
            <a:r>
              <a:rPr lang="en-GB" sz="1400" dirty="0"/>
              <a:t> This involves discussing, planning and agreeing what will be put in place following the assessment. We identify specific teaching strategies, approaches and resources to help the child. Once support is agreed, it is recorded and shared via the IP.</a:t>
            </a:r>
            <a:endParaRPr lang="en-GB" sz="1400" b="1" dirty="0"/>
          </a:p>
        </p:txBody>
      </p:sp>
      <p:sp>
        <p:nvSpPr>
          <p:cNvPr id="18" name="Rounded Rectangle 17"/>
          <p:cNvSpPr/>
          <p:nvPr/>
        </p:nvSpPr>
        <p:spPr>
          <a:xfrm>
            <a:off x="2991856" y="5436454"/>
            <a:ext cx="5920740" cy="12665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329797" y="5473620"/>
            <a:ext cx="6149483" cy="1169551"/>
          </a:xfrm>
          <a:prstGeom prst="rect">
            <a:avLst/>
          </a:prstGeom>
          <a:noFill/>
        </p:spPr>
        <p:txBody>
          <a:bodyPr wrap="square" rtlCol="0">
            <a:spAutoFit/>
          </a:bodyPr>
          <a:lstStyle/>
          <a:p>
            <a:r>
              <a:rPr lang="en-GB" sz="1400" b="1" dirty="0"/>
              <a:t>Do </a:t>
            </a:r>
            <a:r>
              <a:rPr lang="en-GB" sz="1400" dirty="0"/>
              <a:t>This is the implementation of the support. This may include:</a:t>
            </a:r>
          </a:p>
          <a:p>
            <a:pPr marL="285750" indent="-285750">
              <a:buFont typeface="Arial" panose="020B0604020202020204" pitchFamily="34" charset="0"/>
              <a:buChar char="•"/>
            </a:pPr>
            <a:r>
              <a:rPr lang="en-GB" sz="1400" dirty="0"/>
              <a:t>Delivering high quality teaching</a:t>
            </a:r>
          </a:p>
          <a:p>
            <a:pPr marL="285750" indent="-285750">
              <a:buFont typeface="Arial" panose="020B0604020202020204" pitchFamily="34" charset="0"/>
              <a:buChar char="•"/>
            </a:pPr>
            <a:r>
              <a:rPr lang="en-GB" sz="1400" dirty="0"/>
              <a:t>Delivering a personalised curriculum</a:t>
            </a:r>
          </a:p>
          <a:p>
            <a:pPr marL="285750" indent="-285750">
              <a:buFont typeface="Arial" panose="020B0604020202020204" pitchFamily="34" charset="0"/>
              <a:buChar char="•"/>
            </a:pPr>
            <a:r>
              <a:rPr lang="en-GB" sz="1400" dirty="0"/>
              <a:t>Providing additional resources</a:t>
            </a:r>
          </a:p>
          <a:p>
            <a:pPr marL="285750" indent="-285750">
              <a:buFont typeface="Arial" panose="020B0604020202020204" pitchFamily="34" charset="0"/>
              <a:buChar char="•"/>
            </a:pPr>
            <a:r>
              <a:rPr lang="en-GB" sz="1400" dirty="0"/>
              <a:t>Working in a small intervention group</a:t>
            </a:r>
          </a:p>
        </p:txBody>
      </p:sp>
      <p:sp>
        <p:nvSpPr>
          <p:cNvPr id="20" name="Pentagon 19"/>
          <p:cNvSpPr/>
          <p:nvPr/>
        </p:nvSpPr>
        <p:spPr>
          <a:xfrm>
            <a:off x="4880567" y="3190361"/>
            <a:ext cx="1258839" cy="604772"/>
          </a:xfrm>
          <a:prstGeom prst="homePlate">
            <a:avLst/>
          </a:prstGeom>
          <a:solidFill>
            <a:srgbClr val="F5C0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70733" y="3289048"/>
            <a:ext cx="845820" cy="369332"/>
          </a:xfrm>
          <a:prstGeom prst="rect">
            <a:avLst/>
          </a:prstGeom>
          <a:noFill/>
        </p:spPr>
        <p:txBody>
          <a:bodyPr wrap="square" rtlCol="0">
            <a:spAutoFit/>
          </a:bodyPr>
          <a:lstStyle/>
          <a:p>
            <a:r>
              <a:rPr lang="en-GB" dirty="0">
                <a:solidFill>
                  <a:schemeClr val="bg1"/>
                </a:solidFill>
              </a:rPr>
              <a:t>Assess</a:t>
            </a:r>
          </a:p>
        </p:txBody>
      </p:sp>
      <p:sp>
        <p:nvSpPr>
          <p:cNvPr id="23" name="Pentagon 22"/>
          <p:cNvSpPr/>
          <p:nvPr/>
        </p:nvSpPr>
        <p:spPr>
          <a:xfrm rot="8329217">
            <a:off x="6105038" y="3969107"/>
            <a:ext cx="1038493" cy="604772"/>
          </a:xfrm>
          <a:prstGeom prst="homePlate">
            <a:avLst/>
          </a:prstGeom>
          <a:solidFill>
            <a:srgbClr val="B482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p:cNvSpPr txBox="1"/>
          <p:nvPr/>
        </p:nvSpPr>
        <p:spPr>
          <a:xfrm rot="18803668">
            <a:off x="6376562" y="3963024"/>
            <a:ext cx="637720" cy="369332"/>
          </a:xfrm>
          <a:prstGeom prst="rect">
            <a:avLst/>
          </a:prstGeom>
          <a:noFill/>
        </p:spPr>
        <p:txBody>
          <a:bodyPr wrap="square" rtlCol="0">
            <a:spAutoFit/>
          </a:bodyPr>
          <a:lstStyle/>
          <a:p>
            <a:r>
              <a:rPr lang="en-GB" dirty="0">
                <a:solidFill>
                  <a:schemeClr val="bg1"/>
                </a:solidFill>
              </a:rPr>
              <a:t>Plan</a:t>
            </a:r>
          </a:p>
        </p:txBody>
      </p:sp>
      <p:sp>
        <p:nvSpPr>
          <p:cNvPr id="25" name="Pentagon 24"/>
          <p:cNvSpPr/>
          <p:nvPr/>
        </p:nvSpPr>
        <p:spPr>
          <a:xfrm rot="10800000">
            <a:off x="4796857" y="4704406"/>
            <a:ext cx="1293434" cy="60477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74292" y="4804127"/>
            <a:ext cx="1015999" cy="369332"/>
          </a:xfrm>
          <a:prstGeom prst="rect">
            <a:avLst/>
          </a:prstGeom>
          <a:noFill/>
        </p:spPr>
        <p:txBody>
          <a:bodyPr wrap="square" rtlCol="0">
            <a:spAutoFit/>
          </a:bodyPr>
          <a:lstStyle/>
          <a:p>
            <a:r>
              <a:rPr lang="en-GB" dirty="0">
                <a:solidFill>
                  <a:schemeClr val="bg1"/>
                </a:solidFill>
              </a:rPr>
              <a:t>     Do</a:t>
            </a:r>
          </a:p>
        </p:txBody>
      </p:sp>
      <p:sp>
        <p:nvSpPr>
          <p:cNvPr id="30" name="Pentagon 29"/>
          <p:cNvSpPr/>
          <p:nvPr/>
        </p:nvSpPr>
        <p:spPr>
          <a:xfrm rot="19264459">
            <a:off x="3899287" y="3970680"/>
            <a:ext cx="977990" cy="6047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rot="19212555">
            <a:off x="3883862" y="4111167"/>
            <a:ext cx="898910" cy="369332"/>
          </a:xfrm>
          <a:prstGeom prst="rect">
            <a:avLst/>
          </a:prstGeom>
          <a:noFill/>
        </p:spPr>
        <p:txBody>
          <a:bodyPr wrap="square" rtlCol="0">
            <a:spAutoFit/>
          </a:bodyPr>
          <a:lstStyle/>
          <a:p>
            <a:r>
              <a:rPr lang="en-GB" dirty="0">
                <a:solidFill>
                  <a:schemeClr val="bg1"/>
                </a:solidFill>
              </a:rPr>
              <a:t>Review</a:t>
            </a:r>
          </a:p>
        </p:txBody>
      </p:sp>
    </p:spTree>
    <p:extLst>
      <p:ext uri="{BB962C8B-B14F-4D97-AF65-F5344CB8AC3E}">
        <p14:creationId xmlns:p14="http://schemas.microsoft.com/office/powerpoint/2010/main" val="9895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23358" y="232568"/>
            <a:ext cx="8470450" cy="646331"/>
          </a:xfrm>
          <a:prstGeom prst="rect">
            <a:avLst/>
          </a:prstGeom>
          <a:noFill/>
        </p:spPr>
        <p:txBody>
          <a:bodyPr wrap="square" rtlCol="0">
            <a:spAutoFit/>
          </a:bodyPr>
          <a:lstStyle/>
          <a:p>
            <a:pPr algn="ctr"/>
            <a:r>
              <a:rPr lang="en-GB" sz="3600" dirty="0"/>
              <a:t>SEND Information Report Contents</a:t>
            </a:r>
          </a:p>
        </p:txBody>
      </p:sp>
      <p:sp>
        <p:nvSpPr>
          <p:cNvPr id="3" name="TextBox 2"/>
          <p:cNvSpPr txBox="1"/>
          <p:nvPr/>
        </p:nvSpPr>
        <p:spPr>
          <a:xfrm>
            <a:off x="561235" y="747738"/>
            <a:ext cx="10403456" cy="8771632"/>
          </a:xfrm>
          <a:prstGeom prst="rect">
            <a:avLst/>
          </a:prstGeom>
          <a:noFill/>
        </p:spPr>
        <p:txBody>
          <a:bodyPr wrap="square" rtlCol="0">
            <a:spAutoFit/>
          </a:bodyPr>
          <a:lstStyle/>
          <a:p>
            <a:pPr marL="285750" indent="-285750">
              <a:buFont typeface="Arial" panose="020B0604020202020204" pitchFamily="34" charset="0"/>
              <a:buChar char="•"/>
            </a:pPr>
            <a:r>
              <a:rPr lang="en-GB" sz="1400" dirty="0"/>
              <a:t>Who can I contact regarding concerns about SEND?</a:t>
            </a:r>
          </a:p>
          <a:p>
            <a:pPr marL="285750" indent="-285750">
              <a:buFont typeface="Arial" panose="020B0604020202020204" pitchFamily="34" charset="0"/>
              <a:buChar char="•"/>
            </a:pPr>
            <a:r>
              <a:rPr lang="en-GB" sz="1400" dirty="0"/>
              <a:t>What is SEND?</a:t>
            </a:r>
          </a:p>
          <a:p>
            <a:pPr marL="285750" indent="-285750">
              <a:buFont typeface="Arial" panose="020B0604020202020204" pitchFamily="34" charset="0"/>
              <a:buChar char="•"/>
            </a:pPr>
            <a:r>
              <a:rPr lang="en-GB" sz="1400" dirty="0"/>
              <a:t>What kinds of SEND do we </a:t>
            </a:r>
            <a:r>
              <a:rPr lang="en-GB" sz="1400" dirty="0" smtClean="0"/>
              <a:t>support?</a:t>
            </a:r>
          </a:p>
          <a:p>
            <a:pPr marL="285750" indent="-285750">
              <a:buFont typeface="Arial" panose="020B0604020202020204" pitchFamily="34" charset="0"/>
              <a:buChar char="•"/>
            </a:pPr>
            <a:r>
              <a:rPr lang="en-GB" sz="1400" dirty="0" smtClean="0"/>
              <a:t>What </a:t>
            </a:r>
            <a:r>
              <a:rPr lang="en-GB" sz="1400" dirty="0"/>
              <a:t>is the difference between SEN support and an Educational Health Care Plan</a:t>
            </a:r>
            <a:r>
              <a:rPr lang="en-GB" sz="1400" dirty="0" smtClean="0"/>
              <a:t>?</a:t>
            </a:r>
          </a:p>
          <a:p>
            <a:pPr marL="285750" indent="-285750">
              <a:buFont typeface="Arial" panose="020B0604020202020204" pitchFamily="34" charset="0"/>
              <a:buChar char="•"/>
            </a:pPr>
            <a:r>
              <a:rPr lang="en-GB" sz="1400" dirty="0"/>
              <a:t>What is our SEND profile for </a:t>
            </a:r>
            <a:r>
              <a:rPr lang="en-GB" sz="1400" dirty="0" smtClean="0"/>
              <a:t>2022-2023?</a:t>
            </a:r>
            <a:endParaRPr lang="en-GB" sz="1400" dirty="0"/>
          </a:p>
          <a:p>
            <a:pPr marL="285750" indent="-285750">
              <a:buFont typeface="Arial" panose="020B0604020202020204" pitchFamily="34" charset="0"/>
              <a:buChar char="•"/>
            </a:pPr>
            <a:r>
              <a:rPr lang="en-GB" sz="1400" dirty="0"/>
              <a:t>How do we identify the special educational needs of </a:t>
            </a:r>
            <a:r>
              <a:rPr lang="en-GB" sz="1400" dirty="0" smtClean="0"/>
              <a:t>children?</a:t>
            </a:r>
          </a:p>
          <a:p>
            <a:pPr marL="285750" indent="-285750">
              <a:buFont typeface="Arial" panose="020B0604020202020204" pitchFamily="34" charset="0"/>
              <a:buChar char="•"/>
            </a:pPr>
            <a:r>
              <a:rPr lang="en-GB" sz="1400" dirty="0"/>
              <a:t>What is our approach to teaching children with SEN? - Cognition and </a:t>
            </a:r>
            <a:r>
              <a:rPr lang="en-GB" sz="1400" dirty="0" smtClean="0"/>
              <a:t>Learning</a:t>
            </a:r>
          </a:p>
          <a:p>
            <a:pPr marL="285750" indent="-285750">
              <a:buFont typeface="Arial" panose="020B0604020202020204" pitchFamily="34" charset="0"/>
              <a:buChar char="•"/>
            </a:pPr>
            <a:r>
              <a:rPr lang="en-GB" sz="1400" dirty="0"/>
              <a:t>What is our approach to teaching children with SEN? - Communication and </a:t>
            </a:r>
            <a:r>
              <a:rPr lang="en-GB" sz="1400" dirty="0" smtClean="0"/>
              <a:t>Interaction</a:t>
            </a:r>
          </a:p>
          <a:p>
            <a:pPr marL="285750" indent="-285750">
              <a:buFont typeface="Arial" panose="020B0604020202020204" pitchFamily="34" charset="0"/>
              <a:buChar char="•"/>
            </a:pPr>
            <a:r>
              <a:rPr lang="en-GB" sz="1400" dirty="0" smtClean="0"/>
              <a:t>What </a:t>
            </a:r>
            <a:r>
              <a:rPr lang="en-GB" sz="1400" dirty="0"/>
              <a:t>is our approach to teaching children with SEN? – Social, Emotional and Mental </a:t>
            </a:r>
            <a:r>
              <a:rPr lang="en-GB" sz="1400" dirty="0" smtClean="0"/>
              <a:t>Health</a:t>
            </a:r>
          </a:p>
          <a:p>
            <a:pPr marL="285750" indent="-285750">
              <a:buFont typeface="Arial" panose="020B0604020202020204" pitchFamily="34" charset="0"/>
              <a:buChar char="•"/>
            </a:pPr>
            <a:r>
              <a:rPr lang="en-GB" sz="1400" dirty="0"/>
              <a:t>What is our approach to teaching children with SEN?  - Sensory and </a:t>
            </a:r>
            <a:r>
              <a:rPr lang="en-GB" sz="1400" dirty="0" smtClean="0"/>
              <a:t>Physical</a:t>
            </a:r>
          </a:p>
          <a:p>
            <a:pPr marL="285750" indent="-285750">
              <a:buFont typeface="Arial" panose="020B0604020202020204" pitchFamily="34" charset="0"/>
              <a:buChar char="•"/>
            </a:pPr>
            <a:r>
              <a:rPr lang="en-GB" sz="1400" dirty="0"/>
              <a:t>What is our approach to teaching children with SEN? Emotional Literacy Support (ELSA</a:t>
            </a:r>
            <a:r>
              <a:rPr lang="en-GB" sz="1400" dirty="0" smtClean="0"/>
              <a:t>)</a:t>
            </a:r>
          </a:p>
          <a:p>
            <a:pPr marL="285750" indent="-285750">
              <a:buFont typeface="Arial" panose="020B0604020202020204" pitchFamily="34" charset="0"/>
              <a:buChar char="•"/>
            </a:pPr>
            <a:r>
              <a:rPr lang="en-GB" sz="1400" dirty="0"/>
              <a:t>What is our approach to teaching children with SEN? - SEN and </a:t>
            </a:r>
            <a:r>
              <a:rPr lang="en-GB" sz="1400" dirty="0" smtClean="0"/>
              <a:t>EAL</a:t>
            </a:r>
          </a:p>
          <a:p>
            <a:pPr marL="285750" indent="-285750">
              <a:buFont typeface="Arial" panose="020B0604020202020204" pitchFamily="34" charset="0"/>
              <a:buChar char="•"/>
            </a:pPr>
            <a:r>
              <a:rPr lang="en-GB" sz="1400" dirty="0"/>
              <a:t>What is our approach to supporting children with medical needs</a:t>
            </a:r>
            <a:r>
              <a:rPr lang="en-GB" sz="1400" dirty="0" smtClean="0"/>
              <a:t>?</a:t>
            </a:r>
            <a:r>
              <a:rPr lang="en-GB" sz="1400" dirty="0">
                <a:solidFill>
                  <a:srgbClr val="000000"/>
                </a:solidFill>
                <a:latin typeface="Calibri" panose="020F0502020204030204" pitchFamily="34" charset="0"/>
                <a:cs typeface="Calibri" panose="020F0502020204030204" pitchFamily="34" charset="0"/>
              </a:rPr>
              <a:t> </a:t>
            </a:r>
            <a:endParaRPr lang="en-GB" sz="1400"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smtClean="0">
                <a:solidFill>
                  <a:srgbClr val="000000"/>
                </a:solidFill>
                <a:latin typeface="Calibri" panose="020F0502020204030204" pitchFamily="34" charset="0"/>
                <a:cs typeface="Calibri" panose="020F0502020204030204" pitchFamily="34" charset="0"/>
              </a:rPr>
              <a:t>What </a:t>
            </a:r>
            <a:r>
              <a:rPr lang="en-GB" sz="1400" dirty="0">
                <a:solidFill>
                  <a:srgbClr val="000000"/>
                </a:solidFill>
                <a:latin typeface="Calibri" panose="020F0502020204030204" pitchFamily="34" charset="0"/>
                <a:cs typeface="Calibri" panose="020F0502020204030204" pitchFamily="34" charset="0"/>
              </a:rPr>
              <a:t>is our approach to teaching learners with SEN? - Specialists and External </a:t>
            </a:r>
            <a:r>
              <a:rPr lang="en-GB" sz="1400" dirty="0" smtClean="0">
                <a:solidFill>
                  <a:srgbClr val="000000"/>
                </a:solidFill>
                <a:latin typeface="Calibri" panose="020F0502020204030204" pitchFamily="34" charset="0"/>
                <a:cs typeface="Calibri" panose="020F0502020204030204" pitchFamily="34" charset="0"/>
              </a:rPr>
              <a:t>Agencies</a:t>
            </a:r>
          </a:p>
          <a:p>
            <a:pPr marL="285750" indent="-285750">
              <a:buFont typeface="Arial" panose="020B0604020202020204" pitchFamily="34" charset="0"/>
              <a:buChar char="•"/>
            </a:pPr>
            <a:r>
              <a:rPr lang="en-GB" sz="1400" dirty="0"/>
              <a:t>How do we  assess and review children’s progress? - Assess, Plan, Do Review </a:t>
            </a:r>
            <a:r>
              <a:rPr lang="en-GB" sz="1400" dirty="0" smtClean="0"/>
              <a:t>Cycle</a:t>
            </a:r>
          </a:p>
          <a:p>
            <a:pPr marL="285750" indent="-285750">
              <a:buFont typeface="Arial" panose="020B0604020202020204" pitchFamily="34" charset="0"/>
              <a:buChar char="•"/>
            </a:pPr>
            <a:r>
              <a:rPr lang="en-GB" sz="1400" dirty="0"/>
              <a:t>How do we assess and review children’s progress</a:t>
            </a:r>
            <a:r>
              <a:rPr lang="en-GB" sz="1400" dirty="0" smtClean="0"/>
              <a:t>?</a:t>
            </a:r>
          </a:p>
          <a:p>
            <a:pPr marL="285750" indent="-285750">
              <a:buFont typeface="Arial" panose="020B0604020202020204" pitchFamily="34" charset="0"/>
              <a:buChar char="•"/>
            </a:pPr>
            <a:r>
              <a:rPr lang="en-GB" sz="1400" dirty="0"/>
              <a:t>How do we  assess and review children’s progress? – Assessment </a:t>
            </a:r>
            <a:r>
              <a:rPr lang="en-GB" sz="1400" dirty="0" smtClean="0"/>
              <a:t>Tools</a:t>
            </a:r>
          </a:p>
          <a:p>
            <a:pPr marL="285750" indent="-285750">
              <a:buFont typeface="Arial" panose="020B0604020202020204" pitchFamily="34" charset="0"/>
              <a:buChar char="•"/>
            </a:pPr>
            <a:r>
              <a:rPr lang="en-GB" sz="1400" dirty="0"/>
              <a:t>How do we  assess and review children’s progress? - Applying for an Education, Health and Care Plan (EHCP)</a:t>
            </a:r>
          </a:p>
          <a:p>
            <a:pPr marL="285750" indent="-285750">
              <a:buFont typeface="Arial" panose="020B0604020202020204" pitchFamily="34" charset="0"/>
              <a:buChar char="•"/>
            </a:pPr>
            <a:r>
              <a:rPr lang="en-GB" sz="1400" dirty="0" smtClean="0"/>
              <a:t> </a:t>
            </a:r>
            <a:r>
              <a:rPr lang="en-GB" sz="1400" dirty="0"/>
              <a:t>What are our roles and responsibilities</a:t>
            </a:r>
            <a:r>
              <a:rPr lang="en-GB" sz="1400" dirty="0" smtClean="0"/>
              <a:t>?</a:t>
            </a:r>
          </a:p>
          <a:p>
            <a:pPr marL="285750" indent="-285750">
              <a:buFont typeface="Arial" panose="020B0604020202020204" pitchFamily="34" charset="0"/>
              <a:buChar char="•"/>
            </a:pPr>
            <a:r>
              <a:rPr lang="en-GB" sz="1400" dirty="0"/>
              <a:t>How do we support the Children, Parents and Carers</a:t>
            </a:r>
            <a:r>
              <a:rPr lang="en-GB" sz="1400" dirty="0" smtClean="0"/>
              <a: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What additional support is available to children with SEN</a:t>
            </a:r>
            <a:r>
              <a:rPr lang="en-GB" sz="1400" dirty="0" smtClean="0">
                <a:solidFill>
                  <a:srgbClr val="000000"/>
                </a:solidFill>
                <a:latin typeface="Calibri" panose="020F0502020204030204" pitchFamily="34" charset="0"/>
              </a:rPr>
              <a:t>?</a:t>
            </a:r>
          </a:p>
          <a:p>
            <a:pPr marL="285750" indent="-285750">
              <a:buFont typeface="Arial" panose="020B0604020202020204" pitchFamily="34" charset="0"/>
              <a:buChar char="•"/>
            </a:pPr>
            <a:r>
              <a:rPr lang="en-GB" sz="1400" dirty="0"/>
              <a:t>How do we prepare children for their next steps</a:t>
            </a:r>
            <a:r>
              <a:rPr lang="en-GB" sz="1400" dirty="0" smtClean="0"/>
              <a: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What SEN training opportunities have the staff received</a:t>
            </a:r>
            <a:r>
              <a:rPr lang="en-GB" sz="1400" dirty="0" smtClean="0">
                <a:solidFill>
                  <a:srgbClr val="000000"/>
                </a:solidFill>
                <a:latin typeface="Calibri" panose="020F0502020204030204" pitchFamily="34" charset="0"/>
              </a:rPr>
              <a:t>?</a:t>
            </a:r>
          </a:p>
          <a:p>
            <a:pPr marL="285750" indent="-285750">
              <a:buFont typeface="Arial" panose="020B0604020202020204" pitchFamily="34" charset="0"/>
              <a:buChar char="•"/>
            </a:pPr>
            <a:r>
              <a:rPr lang="en-GB" sz="1400" dirty="0"/>
              <a:t>What support services are available for parents and carers of children with SEN</a:t>
            </a:r>
            <a:r>
              <a:rPr lang="en-GB" sz="1400" dirty="0" smtClean="0"/>
              <a:t>?</a:t>
            </a:r>
          </a:p>
          <a:p>
            <a:pPr marL="285750" indent="-285750">
              <a:buFont typeface="Arial" panose="020B0604020202020204" pitchFamily="34" charset="0"/>
              <a:buChar char="•"/>
            </a:pPr>
            <a:r>
              <a:rPr lang="en-GB" sz="1400" dirty="0"/>
              <a:t>Other useful </a:t>
            </a:r>
            <a:r>
              <a:rPr lang="en-GB" sz="1400" dirty="0" smtClean="0"/>
              <a:t>links</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How has school funding supported SEN provision</a:t>
            </a:r>
            <a:r>
              <a:rPr lang="en-GB" sz="1400" dirty="0" smtClean="0">
                <a:solidFill>
                  <a:srgbClr val="000000"/>
                </a:solidFill>
                <a:latin typeface="Calibri" panose="020F0502020204030204" pitchFamily="34" charset="0"/>
              </a:rPr>
              <a:t>?</a:t>
            </a:r>
          </a:p>
          <a:p>
            <a:pPr marL="285750" indent="-285750">
              <a:buFont typeface="Arial" panose="020B0604020202020204" pitchFamily="34" charset="0"/>
              <a:buChar char="•"/>
            </a:pPr>
            <a:r>
              <a:rPr lang="en-GB" sz="1400" dirty="0"/>
              <a:t>What is the Norfolk Local Offer</a:t>
            </a:r>
            <a:r>
              <a:rPr lang="en-GB" sz="1400" dirty="0" smtClean="0"/>
              <a:t>?</a:t>
            </a:r>
          </a:p>
          <a:p>
            <a:pPr marL="285750" indent="-285750">
              <a:buFont typeface="Arial" panose="020B0604020202020204" pitchFamily="34" charset="0"/>
              <a:buChar char="•"/>
            </a:pPr>
            <a:r>
              <a:rPr lang="en-GB" sz="1400" dirty="0">
                <a:solidFill>
                  <a:srgbClr val="000000"/>
                </a:solidFill>
                <a:latin typeface="Calibri" panose="020F0502020204030204" pitchFamily="34" charset="0"/>
              </a:rPr>
              <a:t>Have your say</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sz="14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4296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000250" y="200025"/>
            <a:ext cx="7715250" cy="461665"/>
          </a:xfrm>
          <a:prstGeom prst="rect">
            <a:avLst/>
          </a:prstGeom>
          <a:noFill/>
        </p:spPr>
        <p:txBody>
          <a:bodyPr wrap="square" rtlCol="0">
            <a:spAutoFit/>
          </a:bodyPr>
          <a:lstStyle/>
          <a:p>
            <a:pPr algn="ctr"/>
            <a:r>
              <a:rPr lang="en-GB" sz="2400" dirty="0"/>
              <a:t>How do we assess and review children’s progress?</a:t>
            </a:r>
          </a:p>
        </p:txBody>
      </p:sp>
      <p:graphicFrame>
        <p:nvGraphicFramePr>
          <p:cNvPr id="8" name="Table 7"/>
          <p:cNvGraphicFramePr>
            <a:graphicFrameLocks noGrp="1"/>
          </p:cNvGraphicFramePr>
          <p:nvPr>
            <p:extLst>
              <p:ext uri="{D42A27DB-BD31-4B8C-83A1-F6EECF244321}">
                <p14:modId xmlns:p14="http://schemas.microsoft.com/office/powerpoint/2010/main" val="2867058216"/>
              </p:ext>
            </p:extLst>
          </p:nvPr>
        </p:nvGraphicFramePr>
        <p:xfrm>
          <a:off x="841375" y="1072090"/>
          <a:ext cx="2616200" cy="956735"/>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xmlns="" val="20000"/>
                    </a:ext>
                  </a:extLst>
                </a:gridCol>
              </a:tblGrid>
              <a:tr h="956735">
                <a:tc>
                  <a:txBody>
                    <a:bodyPr/>
                    <a:lstStyle/>
                    <a:p>
                      <a:r>
                        <a:rPr lang="en-GB" sz="1100" b="0" dirty="0">
                          <a:solidFill>
                            <a:schemeClr val="tx1"/>
                          </a:solidFill>
                        </a:rPr>
                        <a:t>In</a:t>
                      </a:r>
                      <a:r>
                        <a:rPr lang="en-GB" sz="1100" b="0" baseline="0" dirty="0">
                          <a:solidFill>
                            <a:schemeClr val="tx1"/>
                          </a:solidFill>
                        </a:rPr>
                        <a:t> EYFS, teacher assessment is on-going, with data drops three times a year. At then end of Reception, the children are assessed against the Early Learning Goals.</a:t>
                      </a:r>
                      <a:endParaRPr lang="en-GB" dirty="0"/>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06013320"/>
              </p:ext>
            </p:extLst>
          </p:nvPr>
        </p:nvGraphicFramePr>
        <p:xfrm>
          <a:off x="4308475" y="755119"/>
          <a:ext cx="3273425" cy="1590675"/>
        </p:xfrm>
        <a:graphic>
          <a:graphicData uri="http://schemas.openxmlformats.org/drawingml/2006/table">
            <a:tbl>
              <a:tblPr firstRow="1" bandRow="1">
                <a:tableStyleId>{5C22544A-7EE6-4342-B048-85BDC9FD1C3A}</a:tableStyleId>
              </a:tblPr>
              <a:tblGrid>
                <a:gridCol w="3273425">
                  <a:extLst>
                    <a:ext uri="{9D8B030D-6E8A-4147-A177-3AD203B41FA5}">
                      <a16:colId xmlns:a16="http://schemas.microsoft.com/office/drawing/2014/main" xmlns="" val="20000"/>
                    </a:ext>
                  </a:extLst>
                </a:gridCol>
              </a:tblGrid>
              <a:tr h="1590675">
                <a:tc>
                  <a:txBody>
                    <a:bodyPr/>
                    <a:lstStyle/>
                    <a:p>
                      <a:r>
                        <a:rPr lang="en-GB" sz="1100" b="0" i="0" u="none" strike="noStrike" kern="1200" baseline="0" dirty="0">
                          <a:solidFill>
                            <a:schemeClr val="tx1"/>
                          </a:solidFill>
                          <a:latin typeface="+mn-lt"/>
                          <a:ea typeface="+mn-ea"/>
                          <a:cs typeface="+mn-cs"/>
                        </a:rPr>
                        <a:t>In years 1 –6 children complete written assessments in:</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Maths</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Reading</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Writing </a:t>
                      </a:r>
                    </a:p>
                    <a:p>
                      <a:pPr marL="171450" indent="-171450">
                        <a:buFont typeface="Arial" panose="020B0604020202020204" pitchFamily="34" charset="0"/>
                        <a:buChar char="•"/>
                      </a:pPr>
                      <a:r>
                        <a:rPr lang="en-GB" sz="1100" b="0" i="0" u="none" strike="noStrike" kern="1200" baseline="0" dirty="0">
                          <a:solidFill>
                            <a:schemeClr val="tx1"/>
                          </a:solidFill>
                          <a:latin typeface="+mn-lt"/>
                          <a:ea typeface="+mn-ea"/>
                          <a:cs typeface="+mn-cs"/>
                        </a:rPr>
                        <a:t>Spelling</a:t>
                      </a:r>
                    </a:p>
                    <a:p>
                      <a:pPr marL="171450" indent="-171450">
                        <a:buFont typeface="Arial" panose="020B0604020202020204" pitchFamily="34" charset="0"/>
                        <a:buChar char="•"/>
                      </a:pPr>
                      <a:endParaRPr lang="en-GB" sz="11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100" b="0" i="0" u="none" strike="noStrike" kern="1200" baseline="0" dirty="0">
                          <a:solidFill>
                            <a:schemeClr val="tx1"/>
                          </a:solidFill>
                          <a:latin typeface="+mn-lt"/>
                          <a:ea typeface="+mn-ea"/>
                          <a:cs typeface="+mn-cs"/>
                        </a:rPr>
                        <a:t>These are completed three times a year. </a:t>
                      </a: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61661462"/>
              </p:ext>
            </p:extLst>
          </p:nvPr>
        </p:nvGraphicFramePr>
        <p:xfrm>
          <a:off x="8526462" y="1005415"/>
          <a:ext cx="2665413" cy="1023410"/>
        </p:xfrm>
        <a:graphic>
          <a:graphicData uri="http://schemas.openxmlformats.org/drawingml/2006/table">
            <a:tbl>
              <a:tblPr firstRow="1" bandRow="1">
                <a:tableStyleId>{5C22544A-7EE6-4342-B048-85BDC9FD1C3A}</a:tableStyleId>
              </a:tblPr>
              <a:tblGrid>
                <a:gridCol w="2665413">
                  <a:extLst>
                    <a:ext uri="{9D8B030D-6E8A-4147-A177-3AD203B41FA5}">
                      <a16:colId xmlns:a16="http://schemas.microsoft.com/office/drawing/2014/main" xmlns="" val="20000"/>
                    </a:ext>
                  </a:extLst>
                </a:gridCol>
              </a:tblGrid>
              <a:tr h="1023410">
                <a:tc>
                  <a:txBody>
                    <a:bodyPr/>
                    <a:lstStyle/>
                    <a:p>
                      <a:r>
                        <a:rPr lang="en-GB" sz="1100" b="0" i="0" u="none" strike="noStrike" kern="1200" baseline="0" dirty="0">
                          <a:solidFill>
                            <a:schemeClr val="tx1"/>
                          </a:solidFill>
                          <a:latin typeface="+mn-lt"/>
                          <a:ea typeface="+mn-ea"/>
                          <a:cs typeface="+mn-cs"/>
                        </a:rPr>
                        <a:t>Informal assessment tasks are completed throughout the year. These are used, alongside teacher assessment, to assess children’s attainment in foundation subjects once a year. </a:t>
                      </a:r>
                      <a:endParaRPr lang="en-GB" sz="1100" b="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3811445"/>
              </p:ext>
            </p:extLst>
          </p:nvPr>
        </p:nvGraphicFramePr>
        <p:xfrm>
          <a:off x="727075" y="2932217"/>
          <a:ext cx="2730500" cy="752475"/>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xmlns="" val="20000"/>
                    </a:ext>
                  </a:extLst>
                </a:gridCol>
              </a:tblGrid>
              <a:tr h="752475">
                <a:tc>
                  <a:txBody>
                    <a:bodyPr/>
                    <a:lstStyle/>
                    <a:p>
                      <a:r>
                        <a:rPr lang="en-GB" sz="1100" b="0" i="0" u="none" strike="noStrike" kern="1200" baseline="0" dirty="0">
                          <a:solidFill>
                            <a:schemeClr val="tx1"/>
                          </a:solidFill>
                          <a:latin typeface="+mn-lt"/>
                          <a:ea typeface="+mn-ea"/>
                          <a:cs typeface="+mn-cs"/>
                        </a:rPr>
                        <a:t>Assessment results are analysed by the class teacher and used to inform future planning, provision and intervention.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95266728"/>
              </p:ext>
            </p:extLst>
          </p:nvPr>
        </p:nvGraphicFramePr>
        <p:xfrm>
          <a:off x="3932237" y="2776875"/>
          <a:ext cx="4025900" cy="1156950"/>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xmlns="" val="20000"/>
                    </a:ext>
                  </a:extLst>
                </a:gridCol>
              </a:tblGrid>
              <a:tr h="1156950">
                <a:tc>
                  <a:txBody>
                    <a:bodyPr/>
                    <a:lstStyle/>
                    <a:p>
                      <a:r>
                        <a:rPr lang="en-GB" sz="1100" b="0" i="0" u="none" strike="noStrike" kern="1200" baseline="0" dirty="0">
                          <a:solidFill>
                            <a:schemeClr val="tx1"/>
                          </a:solidFill>
                          <a:latin typeface="+mn-lt"/>
                          <a:ea typeface="+mn-ea"/>
                          <a:cs typeface="+mn-cs"/>
                        </a:rPr>
                        <a:t>Analysis of assessment data and teacher observations contribute towards individualised targets on </a:t>
                      </a:r>
                      <a:r>
                        <a:rPr lang="en-GB" sz="1100" b="0" i="0" u="none" strike="noStrike" kern="1200" baseline="0" dirty="0" smtClean="0">
                          <a:solidFill>
                            <a:schemeClr val="tx1"/>
                          </a:solidFill>
                          <a:latin typeface="+mn-lt"/>
                          <a:ea typeface="+mn-ea"/>
                          <a:cs typeface="+mn-cs"/>
                        </a:rPr>
                        <a:t>individual learning </a:t>
                      </a:r>
                      <a:r>
                        <a:rPr lang="en-GB" sz="1100" b="0" i="0" u="none" strike="noStrike" kern="1200" baseline="0" dirty="0">
                          <a:solidFill>
                            <a:schemeClr val="tx1"/>
                          </a:solidFill>
                          <a:latin typeface="+mn-lt"/>
                          <a:ea typeface="+mn-ea"/>
                          <a:cs typeface="+mn-cs"/>
                        </a:rPr>
                        <a:t>plans. </a:t>
                      </a:r>
                    </a:p>
                    <a:p>
                      <a:r>
                        <a:rPr lang="en-GB" sz="1100" b="0" i="0" u="none" strike="noStrike" kern="1200" baseline="0" dirty="0">
                          <a:solidFill>
                            <a:schemeClr val="tx1"/>
                          </a:solidFill>
                          <a:latin typeface="+mn-lt"/>
                          <a:ea typeface="+mn-ea"/>
                          <a:cs typeface="+mn-cs"/>
                        </a:rPr>
                        <a:t>Learning plans are written and reviewed at least three times a year. This is completed in collaboration with the child and their parents/carers. </a:t>
                      </a:r>
                    </a:p>
                    <a:p>
                      <a:r>
                        <a:rPr lang="en-GB" sz="1100" b="0" i="0" u="none" strike="noStrike" kern="1200" baseline="0" dirty="0">
                          <a:solidFill>
                            <a:schemeClr val="tx1"/>
                          </a:solidFill>
                          <a:latin typeface="+mn-lt"/>
                          <a:ea typeface="+mn-ea"/>
                          <a:cs typeface="+mn-cs"/>
                        </a:rPr>
                        <a:t>Assessment data is used to inform pupil progress meetings.</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49965512"/>
              </p:ext>
            </p:extLst>
          </p:nvPr>
        </p:nvGraphicFramePr>
        <p:xfrm>
          <a:off x="8734427" y="2871788"/>
          <a:ext cx="2844800" cy="962025"/>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xmlns="" val="20000"/>
                    </a:ext>
                  </a:extLst>
                </a:gridCol>
              </a:tblGrid>
              <a:tr h="962025">
                <a:tc>
                  <a:txBody>
                    <a:bodyPr/>
                    <a:lstStyle/>
                    <a:p>
                      <a:r>
                        <a:rPr lang="en-GB" sz="1100" b="0" i="0" u="none" strike="noStrike" kern="1200" baseline="0" dirty="0">
                          <a:solidFill>
                            <a:schemeClr val="tx1"/>
                          </a:solidFill>
                          <a:latin typeface="+mn-lt"/>
                          <a:ea typeface="+mn-ea"/>
                          <a:cs typeface="+mn-cs"/>
                        </a:rPr>
                        <a:t>The SENCO and HT track the attainment and progress of all SEN children in Reception to year 6, three times a year. Areas for concern are identified and fed back to class teachers for action.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52434054"/>
              </p:ext>
            </p:extLst>
          </p:nvPr>
        </p:nvGraphicFramePr>
        <p:xfrm>
          <a:off x="8734427" y="4303604"/>
          <a:ext cx="3063875" cy="594360"/>
        </p:xfrm>
        <a:graphic>
          <a:graphicData uri="http://schemas.openxmlformats.org/drawingml/2006/table">
            <a:tbl>
              <a:tblPr firstRow="1" bandRow="1">
                <a:tableStyleId>{5C22544A-7EE6-4342-B048-85BDC9FD1C3A}</a:tableStyleId>
              </a:tblPr>
              <a:tblGrid>
                <a:gridCol w="3063875">
                  <a:extLst>
                    <a:ext uri="{9D8B030D-6E8A-4147-A177-3AD203B41FA5}">
                      <a16:colId xmlns:a16="http://schemas.microsoft.com/office/drawing/2014/main" xmlns="" val="20000"/>
                    </a:ext>
                  </a:extLst>
                </a:gridCol>
              </a:tblGrid>
              <a:tr h="370840">
                <a:tc>
                  <a:txBody>
                    <a:bodyPr/>
                    <a:lstStyle/>
                    <a:p>
                      <a:r>
                        <a:rPr lang="en-GB" sz="1100" b="0" i="0" u="none" strike="noStrike" kern="1200" baseline="0" dirty="0">
                          <a:solidFill>
                            <a:schemeClr val="tx1"/>
                          </a:solidFill>
                          <a:latin typeface="+mn-lt"/>
                          <a:ea typeface="+mn-ea"/>
                          <a:cs typeface="+mn-cs"/>
                        </a:rPr>
                        <a:t>The attainment and progress of pupils with SEN in Reception to Year 6 is reported anonymously to governors, three times a year.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01397329"/>
              </p:ext>
            </p:extLst>
          </p:nvPr>
        </p:nvGraphicFramePr>
        <p:xfrm>
          <a:off x="4170362" y="4283605"/>
          <a:ext cx="3549650" cy="426720"/>
        </p:xfrm>
        <a:graphic>
          <a:graphicData uri="http://schemas.openxmlformats.org/drawingml/2006/table">
            <a:tbl>
              <a:tblPr firstRow="1" bandRow="1">
                <a:tableStyleId>{5C22544A-7EE6-4342-B048-85BDC9FD1C3A}</a:tableStyleId>
              </a:tblPr>
              <a:tblGrid>
                <a:gridCol w="3549650">
                  <a:extLst>
                    <a:ext uri="{9D8B030D-6E8A-4147-A177-3AD203B41FA5}">
                      <a16:colId xmlns:a16="http://schemas.microsoft.com/office/drawing/2014/main" xmlns="" val="20000"/>
                    </a:ext>
                  </a:extLst>
                </a:gridCol>
              </a:tblGrid>
              <a:tr h="370840">
                <a:tc>
                  <a:txBody>
                    <a:bodyPr/>
                    <a:lstStyle/>
                    <a:p>
                      <a:r>
                        <a:rPr lang="en-GB" sz="1100" b="0" i="0" u="none" strike="noStrike" kern="1200" baseline="0" dirty="0">
                          <a:solidFill>
                            <a:schemeClr val="tx1"/>
                          </a:solidFill>
                          <a:latin typeface="+mn-lt"/>
                          <a:ea typeface="+mn-ea"/>
                          <a:cs typeface="+mn-cs"/>
                        </a:rPr>
                        <a:t>All children receive a written report at the end of the academic year.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43172372"/>
              </p:ext>
            </p:extLst>
          </p:nvPr>
        </p:nvGraphicFramePr>
        <p:xfrm>
          <a:off x="342900" y="4801346"/>
          <a:ext cx="3498850" cy="1767840"/>
        </p:xfrm>
        <a:graphic>
          <a:graphicData uri="http://schemas.openxmlformats.org/drawingml/2006/table">
            <a:tbl>
              <a:tblPr firstRow="1" bandRow="1">
                <a:tableStyleId>{5C22544A-7EE6-4342-B048-85BDC9FD1C3A}</a:tableStyleId>
              </a:tblPr>
              <a:tblGrid>
                <a:gridCol w="3498850">
                  <a:extLst>
                    <a:ext uri="{9D8B030D-6E8A-4147-A177-3AD203B41FA5}">
                      <a16:colId xmlns:a16="http://schemas.microsoft.com/office/drawing/2014/main" xmlns="" val="20000"/>
                    </a:ext>
                  </a:extLst>
                </a:gridCol>
              </a:tblGrid>
              <a:tr h="1604856">
                <a:tc>
                  <a:txBody>
                    <a:bodyPr/>
                    <a:lstStyle/>
                    <a:p>
                      <a:r>
                        <a:rPr lang="en-GB" sz="1100" b="0" i="0" u="none" strike="noStrike" kern="1200" baseline="0" dirty="0">
                          <a:solidFill>
                            <a:schemeClr val="tx1"/>
                          </a:solidFill>
                          <a:latin typeface="+mn-lt"/>
                          <a:ea typeface="+mn-ea"/>
                          <a:cs typeface="+mn-cs"/>
                        </a:rPr>
                        <a:t>The Engagement Model:</a:t>
                      </a:r>
                    </a:p>
                    <a:p>
                      <a:r>
                        <a:rPr lang="en-GB" sz="1100" b="0" i="0" u="none" strike="noStrike" kern="1200" baseline="0" dirty="0">
                          <a:solidFill>
                            <a:schemeClr val="tx1"/>
                          </a:solidFill>
                          <a:latin typeface="+mn-lt"/>
                          <a:ea typeface="+mn-ea"/>
                          <a:cs typeface="+mn-cs"/>
                        </a:rPr>
                        <a:t>Children that are working below the standard of the National Curriculum assessments and that are not engaged in subject-specific study will be assessed against The Engagement Model. </a:t>
                      </a:r>
                    </a:p>
                    <a:p>
                      <a:r>
                        <a:rPr lang="en-GB" sz="1100" b="0" i="0" u="none" strike="noStrike" kern="1200" baseline="0" dirty="0">
                          <a:solidFill>
                            <a:schemeClr val="tx1"/>
                          </a:solidFill>
                          <a:latin typeface="+mn-lt"/>
                          <a:ea typeface="+mn-ea"/>
                          <a:cs typeface="+mn-cs"/>
                        </a:rPr>
                        <a:t>Observations will be used to assess children’s development within the five areas of engagements: exploration, realisation, anticipation, persistence and initiation. This will be completed a minimum of three times a year.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42094533"/>
              </p:ext>
            </p:extLst>
          </p:nvPr>
        </p:nvGraphicFramePr>
        <p:xfrm>
          <a:off x="6226175" y="5255894"/>
          <a:ext cx="5413375" cy="1373505"/>
        </p:xfrm>
        <a:graphic>
          <a:graphicData uri="http://schemas.openxmlformats.org/drawingml/2006/table">
            <a:tbl>
              <a:tblPr firstRow="1" bandRow="1">
                <a:tableStyleId>{5C22544A-7EE6-4342-B048-85BDC9FD1C3A}</a:tableStyleId>
              </a:tblPr>
              <a:tblGrid>
                <a:gridCol w="5413375">
                  <a:extLst>
                    <a:ext uri="{9D8B030D-6E8A-4147-A177-3AD203B41FA5}">
                      <a16:colId xmlns:a16="http://schemas.microsoft.com/office/drawing/2014/main" xmlns="" val="20000"/>
                    </a:ext>
                  </a:extLst>
                </a:gridCol>
              </a:tblGrid>
              <a:tr h="1373505">
                <a:tc>
                  <a:txBody>
                    <a:bodyPr/>
                    <a:lstStyle/>
                    <a:p>
                      <a:r>
                        <a:rPr lang="en-GB" sz="1100" b="0" i="0" u="none" strike="noStrike" kern="1200" baseline="0" dirty="0">
                          <a:solidFill>
                            <a:schemeClr val="tx1"/>
                          </a:solidFill>
                          <a:latin typeface="+mn-lt"/>
                          <a:ea typeface="+mn-ea"/>
                          <a:cs typeface="+mn-cs"/>
                        </a:rPr>
                        <a:t>EHCP Review Cycle:</a:t>
                      </a:r>
                    </a:p>
                    <a:p>
                      <a:r>
                        <a:rPr lang="en-GB" sz="1100" b="0" i="0" u="none" strike="noStrike" kern="1200" baseline="0" dirty="0">
                          <a:solidFill>
                            <a:schemeClr val="tx1"/>
                          </a:solidFill>
                          <a:latin typeface="+mn-lt"/>
                          <a:ea typeface="+mn-ea"/>
                          <a:cs typeface="+mn-cs"/>
                        </a:rPr>
                        <a:t>A review will be held annually for children with an Education, Health and Care Plan. The advice and opinions of the child, the parents/carers, school staff and external </a:t>
                      </a:r>
                      <a:r>
                        <a:rPr lang="en-GB" sz="1100" b="0" i="0" u="none" strike="noStrike" kern="1200" baseline="0" dirty="0" smtClean="0">
                          <a:solidFill>
                            <a:schemeClr val="tx1"/>
                          </a:solidFill>
                          <a:latin typeface="+mn-lt"/>
                          <a:ea typeface="+mn-ea"/>
                          <a:cs typeface="+mn-cs"/>
                        </a:rPr>
                        <a:t>agencies (where available)  </a:t>
                      </a:r>
                      <a:r>
                        <a:rPr lang="en-GB" sz="1100" b="0" i="0" u="none" strike="noStrike" kern="1200" baseline="0" dirty="0">
                          <a:solidFill>
                            <a:schemeClr val="tx1"/>
                          </a:solidFill>
                          <a:latin typeface="+mn-lt"/>
                          <a:ea typeface="+mn-ea"/>
                          <a:cs typeface="+mn-cs"/>
                        </a:rPr>
                        <a:t>will be incorporated into the annual review. </a:t>
                      </a:r>
                    </a:p>
                    <a:p>
                      <a:r>
                        <a:rPr lang="en-GB" sz="1100" b="0" i="0" u="none" strike="noStrike" kern="1200" baseline="0" dirty="0">
                          <a:solidFill>
                            <a:schemeClr val="tx1"/>
                          </a:solidFill>
                          <a:latin typeface="+mn-lt"/>
                          <a:ea typeface="+mn-ea"/>
                          <a:cs typeface="+mn-cs"/>
                        </a:rPr>
                        <a:t>The review  focuses on the child’s progress towards achieving the outcomes specified in the plan with next steps for the forthcoming year identified. </a:t>
                      </a:r>
                      <a:endParaRPr lang="en-GB" sz="1100"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83846151"/>
              </p:ext>
            </p:extLst>
          </p:nvPr>
        </p:nvGraphicFramePr>
        <p:xfrm>
          <a:off x="379432" y="3948004"/>
          <a:ext cx="3194657" cy="640080"/>
        </p:xfrm>
        <a:graphic>
          <a:graphicData uri="http://schemas.openxmlformats.org/drawingml/2006/table">
            <a:tbl>
              <a:tblPr firstRow="1" bandRow="1">
                <a:tableStyleId>{5C22544A-7EE6-4342-B048-85BDC9FD1C3A}</a:tableStyleId>
              </a:tblPr>
              <a:tblGrid>
                <a:gridCol w="3194657">
                  <a:extLst>
                    <a:ext uri="{9D8B030D-6E8A-4147-A177-3AD203B41FA5}">
                      <a16:colId xmlns:a16="http://schemas.microsoft.com/office/drawing/2014/main" xmlns="" val="20000"/>
                    </a:ext>
                  </a:extLst>
                </a:gridCol>
              </a:tblGrid>
              <a:tr h="370840">
                <a:tc>
                  <a:txBody>
                    <a:bodyPr/>
                    <a:lstStyle/>
                    <a:p>
                      <a:endParaRPr lang="en-GB" dirty="0"/>
                    </a:p>
                    <a:p>
                      <a:endParaRPr lang="en-GB" dirty="0"/>
                    </a:p>
                  </a:txBody>
                  <a:tcPr>
                    <a:solidFill>
                      <a:schemeClr val="bg1"/>
                    </a:solidFill>
                  </a:tcPr>
                </a:tc>
                <a:extLst>
                  <a:ext uri="{0D108BD9-81ED-4DB2-BD59-A6C34878D82A}">
                    <a16:rowId xmlns:a16="http://schemas.microsoft.com/office/drawing/2014/main" xmlns="" val="10000"/>
                  </a:ext>
                </a:extLst>
              </a:tr>
            </a:tbl>
          </a:graphicData>
        </a:graphic>
      </p:graphicFrame>
      <p:sp>
        <p:nvSpPr>
          <p:cNvPr id="21" name="Rectangle 20"/>
          <p:cNvSpPr/>
          <p:nvPr/>
        </p:nvSpPr>
        <p:spPr>
          <a:xfrm>
            <a:off x="428625" y="3874239"/>
            <a:ext cx="3054654" cy="600164"/>
          </a:xfrm>
          <a:prstGeom prst="rect">
            <a:avLst/>
          </a:prstGeom>
        </p:spPr>
        <p:txBody>
          <a:bodyPr wrap="square">
            <a:spAutoFit/>
          </a:bodyPr>
          <a:lstStyle/>
          <a:p>
            <a:r>
              <a:rPr lang="en-GB" sz="1100" dirty="0">
                <a:solidFill>
                  <a:srgbClr val="000000"/>
                </a:solidFill>
                <a:latin typeface="Calibri" panose="020F0502020204030204" pitchFamily="34" charset="0"/>
              </a:rPr>
              <a:t>Data from assessments is compared against historic school data, in addition to comparisons with local and national statistics.</a:t>
            </a:r>
            <a:endParaRPr lang="en-GB" sz="1100" dirty="0"/>
          </a:p>
        </p:txBody>
      </p:sp>
      <p:cxnSp>
        <p:nvCxnSpPr>
          <p:cNvPr id="3" name="Straight Connector 2">
            <a:extLst>
              <a:ext uri="{FF2B5EF4-FFF2-40B4-BE49-F238E27FC236}">
                <a16:creationId xmlns:a16="http://schemas.microsoft.com/office/drawing/2014/main" xmlns="" id="{A301CBD7-19CB-4D8F-BCED-9AD41D7320BF}"/>
              </a:ext>
            </a:extLst>
          </p:cNvPr>
          <p:cNvCxnSpPr/>
          <p:nvPr/>
        </p:nvCxnSpPr>
        <p:spPr>
          <a:xfrm>
            <a:off x="3457575" y="1463040"/>
            <a:ext cx="8509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22944809-D35C-4E79-A98E-348636BD60B0}"/>
              </a:ext>
            </a:extLst>
          </p:cNvPr>
          <p:cNvCxnSpPr>
            <a:cxnSpLocks/>
          </p:cNvCxnSpPr>
          <p:nvPr/>
        </p:nvCxnSpPr>
        <p:spPr>
          <a:xfrm>
            <a:off x="7581900" y="1449705"/>
            <a:ext cx="9445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ACB9F83-B6CA-46D2-98C3-F9B6C647C333}"/>
              </a:ext>
            </a:extLst>
          </p:cNvPr>
          <p:cNvCxnSpPr>
            <a:cxnSpLocks/>
          </p:cNvCxnSpPr>
          <p:nvPr/>
        </p:nvCxnSpPr>
        <p:spPr>
          <a:xfrm>
            <a:off x="5857875" y="2447925"/>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AD89052-893D-4971-AB27-62CCE9893550}"/>
              </a:ext>
            </a:extLst>
          </p:cNvPr>
          <p:cNvCxnSpPr>
            <a:cxnSpLocks/>
          </p:cNvCxnSpPr>
          <p:nvPr/>
        </p:nvCxnSpPr>
        <p:spPr>
          <a:xfrm>
            <a:off x="2149475" y="2419350"/>
            <a:ext cx="7924165" cy="285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231F847C-56CF-495F-B400-808CD236BC67}"/>
              </a:ext>
            </a:extLst>
          </p:cNvPr>
          <p:cNvCxnSpPr>
            <a:cxnSpLocks/>
          </p:cNvCxnSpPr>
          <p:nvPr/>
        </p:nvCxnSpPr>
        <p:spPr>
          <a:xfrm>
            <a:off x="10073640" y="2447925"/>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4E65F8C-F6FC-4BDC-9161-707DB8567DE3}"/>
              </a:ext>
            </a:extLst>
          </p:cNvPr>
          <p:cNvCxnSpPr>
            <a:cxnSpLocks/>
          </p:cNvCxnSpPr>
          <p:nvPr/>
        </p:nvCxnSpPr>
        <p:spPr>
          <a:xfrm>
            <a:off x="2149475" y="2433637"/>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217809D-FBBF-46B3-BDA2-1C45998B4F27}"/>
              </a:ext>
            </a:extLst>
          </p:cNvPr>
          <p:cNvCxnSpPr>
            <a:cxnSpLocks/>
          </p:cNvCxnSpPr>
          <p:nvPr/>
        </p:nvCxnSpPr>
        <p:spPr>
          <a:xfrm>
            <a:off x="2149475" y="3699614"/>
            <a:ext cx="0" cy="1746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1A6F874-C10F-44B1-B70C-D92BFFE2BA40}"/>
              </a:ext>
            </a:extLst>
          </p:cNvPr>
          <p:cNvCxnSpPr>
            <a:cxnSpLocks/>
          </p:cNvCxnSpPr>
          <p:nvPr/>
        </p:nvCxnSpPr>
        <p:spPr>
          <a:xfrm>
            <a:off x="5873750" y="3948004"/>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FB3D6340-B926-47E6-83B4-DE0140DA2808}"/>
              </a:ext>
            </a:extLst>
          </p:cNvPr>
          <p:cNvCxnSpPr>
            <a:cxnSpLocks/>
          </p:cNvCxnSpPr>
          <p:nvPr/>
        </p:nvCxnSpPr>
        <p:spPr>
          <a:xfrm>
            <a:off x="10073640" y="3869521"/>
            <a:ext cx="0" cy="304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85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26297" y="259594"/>
            <a:ext cx="10370790" cy="461665"/>
          </a:xfrm>
          <a:prstGeom prst="rect">
            <a:avLst/>
          </a:prstGeom>
        </p:spPr>
        <p:txBody>
          <a:bodyPr wrap="square">
            <a:spAutoFit/>
          </a:bodyPr>
          <a:lstStyle/>
          <a:p>
            <a:pPr algn="ctr"/>
            <a:r>
              <a:rPr lang="en-GB" sz="2400" dirty="0"/>
              <a:t>How do we  assess and review children’s progress? – Assessment Tools </a:t>
            </a:r>
          </a:p>
        </p:txBody>
      </p:sp>
      <p:sp>
        <p:nvSpPr>
          <p:cNvPr id="3" name="Rectangle 2"/>
          <p:cNvSpPr/>
          <p:nvPr/>
        </p:nvSpPr>
        <p:spPr>
          <a:xfrm>
            <a:off x="460075" y="905145"/>
            <a:ext cx="11159706" cy="8956298"/>
          </a:xfrm>
          <a:prstGeom prst="rect">
            <a:avLst/>
          </a:prstGeom>
        </p:spPr>
        <p:txBody>
          <a:bodyPr wrap="square">
            <a:spAutoFit/>
          </a:bodyPr>
          <a:lstStyle/>
          <a:p>
            <a:r>
              <a:rPr lang="en-GB" dirty="0"/>
              <a:t>Assessment tools are used to measure progress, based on a specific starting point. Assessment may also be used to identify an underlying need or to support further investigation from external agencies.</a:t>
            </a:r>
          </a:p>
          <a:p>
            <a:endParaRPr lang="en-GB" dirty="0"/>
          </a:p>
          <a:p>
            <a:r>
              <a:rPr lang="en-GB" dirty="0"/>
              <a:t>Assessment tools used in school and held within Cluster.</a:t>
            </a:r>
          </a:p>
          <a:p>
            <a:pPr marL="285750" indent="-285750">
              <a:buFont typeface="Arial" panose="020B0604020202020204" pitchFamily="34" charset="0"/>
              <a:buChar char="•"/>
            </a:pPr>
            <a:r>
              <a:rPr lang="en-GB" dirty="0"/>
              <a:t>Boxall Profile (social, emotional and mental health needs) </a:t>
            </a:r>
          </a:p>
          <a:p>
            <a:pPr marL="285750" indent="-285750">
              <a:buFont typeface="Arial" panose="020B0604020202020204" pitchFamily="34" charset="0"/>
              <a:buChar char="•"/>
            </a:pPr>
            <a:r>
              <a:rPr lang="en-GB" dirty="0"/>
              <a:t>Strength and Difficulties Questionnaire (social, emotional and mental health needs)</a:t>
            </a:r>
          </a:p>
          <a:p>
            <a:pPr marL="285750" indent="-285750">
              <a:buFont typeface="Arial" panose="020B0604020202020204" pitchFamily="34" charset="0"/>
              <a:buChar char="•"/>
            </a:pPr>
            <a:r>
              <a:rPr lang="en-GB" dirty="0"/>
              <a:t>PUMA (maths assessment) </a:t>
            </a:r>
          </a:p>
          <a:p>
            <a:pPr marL="285750" indent="-285750">
              <a:buFont typeface="Arial" panose="020B0604020202020204" pitchFamily="34" charset="0"/>
              <a:buChar char="•"/>
            </a:pPr>
            <a:r>
              <a:rPr lang="en-GB" dirty="0"/>
              <a:t>PIRA (reading assessment) </a:t>
            </a:r>
          </a:p>
          <a:p>
            <a:pPr marL="285750" indent="-285750">
              <a:buFont typeface="Arial" panose="020B0604020202020204" pitchFamily="34" charset="0"/>
              <a:buChar char="•"/>
            </a:pPr>
            <a:r>
              <a:rPr lang="en-GB" i="1" dirty="0"/>
              <a:t>GAPS (spelling, punctuation and grammar assessment) </a:t>
            </a:r>
            <a:endParaRPr lang="en-GB" dirty="0"/>
          </a:p>
          <a:p>
            <a:pPr marL="285750" indent="-285750">
              <a:buFont typeface="Arial" panose="020B0604020202020204" pitchFamily="34" charset="0"/>
              <a:buChar char="•"/>
            </a:pPr>
            <a:r>
              <a:rPr lang="en-GB" i="1" dirty="0"/>
              <a:t>Speech Link (speech) </a:t>
            </a:r>
            <a:endParaRPr lang="en-GB" dirty="0"/>
          </a:p>
          <a:p>
            <a:pPr marL="285750" indent="-285750">
              <a:buFont typeface="Arial" panose="020B0604020202020204" pitchFamily="34" charset="0"/>
              <a:buChar char="•"/>
            </a:pPr>
            <a:r>
              <a:rPr lang="en-GB" dirty="0"/>
              <a:t>Numicon Maths </a:t>
            </a:r>
          </a:p>
          <a:p>
            <a:pPr marL="285750" indent="-285750">
              <a:buFont typeface="Arial" panose="020B0604020202020204" pitchFamily="34" charset="0"/>
              <a:buChar char="•"/>
            </a:pPr>
            <a:r>
              <a:rPr lang="en-GB" dirty="0"/>
              <a:t>Dynamic Assessment (cognition and learning) </a:t>
            </a:r>
          </a:p>
          <a:p>
            <a:pPr marL="285750" indent="-285750">
              <a:buFont typeface="Arial" panose="020B0604020202020204" pitchFamily="34" charset="0"/>
              <a:buChar char="•"/>
            </a:pPr>
            <a:r>
              <a:rPr lang="en-GB" dirty="0"/>
              <a:t>SWRT Single Word Reading Test </a:t>
            </a:r>
          </a:p>
          <a:p>
            <a:pPr marL="285750" indent="-285750">
              <a:buFont typeface="Arial" panose="020B0604020202020204" pitchFamily="34" charset="0"/>
              <a:buChar char="•"/>
            </a:pPr>
            <a:r>
              <a:rPr lang="en-GB" dirty="0"/>
              <a:t>SWST Sing Word Spelling Test (spelling)  </a:t>
            </a:r>
          </a:p>
          <a:p>
            <a:pPr marL="285750" indent="-285750">
              <a:buFont typeface="Arial" panose="020B0604020202020204" pitchFamily="34" charset="0"/>
              <a:buChar char="•"/>
            </a:pPr>
            <a:r>
              <a:rPr lang="en-GB" i="1" dirty="0" err="1"/>
              <a:t>MeeMo</a:t>
            </a:r>
            <a:r>
              <a:rPr lang="en-GB" i="1" dirty="0"/>
              <a:t> (working memory</a:t>
            </a:r>
            <a:r>
              <a:rPr lang="en-GB" i="1" dirty="0" smtClean="0"/>
              <a:t>)</a:t>
            </a:r>
          </a:p>
          <a:p>
            <a:pPr marL="285750" indent="-285750">
              <a:buFont typeface="Arial" panose="020B0604020202020204" pitchFamily="34" charset="0"/>
              <a:buChar char="•"/>
            </a:pPr>
            <a:r>
              <a:rPr lang="en-GB" dirty="0" err="1" smtClean="0"/>
              <a:t>Neurodiverse</a:t>
            </a:r>
            <a:r>
              <a:rPr lang="en-GB" dirty="0" smtClean="0"/>
              <a:t> checklist</a:t>
            </a:r>
          </a:p>
          <a:p>
            <a:pPr marL="285750" indent="-285750">
              <a:buFont typeface="Arial" panose="020B0604020202020204" pitchFamily="34" charset="0"/>
              <a:buChar char="•"/>
            </a:pPr>
            <a:endParaRPr lang="en-GB" i="1" dirty="0"/>
          </a:p>
          <a:p>
            <a:r>
              <a:rPr lang="en-GB" dirty="0" smtClean="0"/>
              <a:t>The assessments in italics are those we share with cluster or are in the process of obtaining.</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6426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29397" y="319979"/>
            <a:ext cx="11602528" cy="830997"/>
          </a:xfrm>
          <a:prstGeom prst="rect">
            <a:avLst/>
          </a:prstGeom>
        </p:spPr>
        <p:txBody>
          <a:bodyPr wrap="square">
            <a:spAutoFit/>
          </a:bodyPr>
          <a:lstStyle/>
          <a:p>
            <a:pPr algn="ctr"/>
            <a:r>
              <a:rPr lang="en-GB" sz="2400" dirty="0"/>
              <a:t>How do we  assess and review children’s progress? - Applying for an Education, Health and Care Plan (EHCP)</a:t>
            </a:r>
          </a:p>
        </p:txBody>
      </p:sp>
      <p:sp>
        <p:nvSpPr>
          <p:cNvPr id="3" name="Rectangle 2"/>
          <p:cNvSpPr/>
          <p:nvPr/>
        </p:nvSpPr>
        <p:spPr>
          <a:xfrm>
            <a:off x="373811" y="1150976"/>
            <a:ext cx="11358114" cy="4801314"/>
          </a:xfrm>
          <a:prstGeom prst="rect">
            <a:avLst/>
          </a:prstGeom>
        </p:spPr>
        <p:txBody>
          <a:bodyPr wrap="square">
            <a:spAutoFit/>
          </a:bodyPr>
          <a:lstStyle/>
          <a:p>
            <a:r>
              <a:rPr lang="en-GB" dirty="0"/>
              <a:t>“The majority of children and young people with SEN or disabilities will have their needs met within local mainstream early years settings, schools or colleges. Some children and young people may require an EHC needs assessment in order for the local authority to decide whether it is necessary for it to make provision in accordance with an EHC plan” (SEND Code of Practice, 2015)</a:t>
            </a:r>
          </a:p>
          <a:p>
            <a:endParaRPr lang="en-GB" dirty="0"/>
          </a:p>
          <a:p>
            <a:r>
              <a:rPr lang="en-GB" dirty="0"/>
              <a:t>Where a child has an EHCP, there will be an annual review held in addition to the normal review meetings (structured conversations). Taking into account the views of the child, their parents or carers, and all other professionals involved with the child.</a:t>
            </a:r>
          </a:p>
          <a:p>
            <a:endParaRPr lang="en-GB" dirty="0"/>
          </a:p>
          <a:p>
            <a:r>
              <a:rPr lang="en-GB" dirty="0"/>
              <a:t>The following people have a right to ask the local authority to conduct an education, health and care needs assessment for a child:  </a:t>
            </a:r>
          </a:p>
          <a:p>
            <a:pPr marL="285750" indent="-285750">
              <a:buFont typeface="Arial" panose="020B0604020202020204" pitchFamily="34" charset="0"/>
              <a:buChar char="•"/>
            </a:pPr>
            <a:r>
              <a:rPr lang="en-GB" dirty="0"/>
              <a:t>The child’s parent </a:t>
            </a:r>
          </a:p>
          <a:p>
            <a:pPr marL="285750" indent="-285750">
              <a:buFont typeface="Arial" panose="020B0604020202020204" pitchFamily="34" charset="0"/>
              <a:buChar char="•"/>
            </a:pPr>
            <a:r>
              <a:rPr lang="en-GB" dirty="0"/>
              <a:t>A young person over the age of 16, but under the age of 25 </a:t>
            </a:r>
          </a:p>
          <a:p>
            <a:pPr marL="285750" indent="-285750">
              <a:buFont typeface="Arial" panose="020B0604020202020204" pitchFamily="34" charset="0"/>
              <a:buChar char="•"/>
            </a:pPr>
            <a:r>
              <a:rPr lang="en-GB" dirty="0"/>
              <a:t>A person acting on behalf of a school</a:t>
            </a:r>
          </a:p>
          <a:p>
            <a:pPr marL="285750" indent="-285750">
              <a:buFont typeface="Arial" panose="020B0604020202020204" pitchFamily="34" charset="0"/>
              <a:buChar char="•"/>
            </a:pPr>
            <a:endParaRPr lang="en-GB" dirty="0"/>
          </a:p>
          <a:p>
            <a:r>
              <a:rPr lang="en-GB" dirty="0"/>
              <a:t>Children with an EHCP may receive additional funding to support their needs which can be used</a:t>
            </a:r>
          </a:p>
          <a:p>
            <a:r>
              <a:rPr lang="en-GB" dirty="0"/>
              <a:t>by the school to provide resources or external services.</a:t>
            </a:r>
          </a:p>
        </p:txBody>
      </p:sp>
      <p:pic>
        <p:nvPicPr>
          <p:cNvPr id="4" name="Picture 3"/>
          <p:cNvPicPr>
            <a:picLocks noChangeAspect="1"/>
          </p:cNvPicPr>
          <p:nvPr/>
        </p:nvPicPr>
        <p:blipFill>
          <a:blip r:embed="rId2"/>
          <a:stretch>
            <a:fillRect/>
          </a:stretch>
        </p:blipFill>
        <p:spPr>
          <a:xfrm>
            <a:off x="9963033" y="4434519"/>
            <a:ext cx="1676634" cy="2029108"/>
          </a:xfrm>
          <a:prstGeom prst="rect">
            <a:avLst/>
          </a:prstGeom>
        </p:spPr>
      </p:pic>
    </p:spTree>
    <p:extLst>
      <p:ext uri="{BB962C8B-B14F-4D97-AF65-F5344CB8AC3E}">
        <p14:creationId xmlns:p14="http://schemas.microsoft.com/office/powerpoint/2010/main" val="345170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3900" y="80494"/>
            <a:ext cx="10325100" cy="523220"/>
          </a:xfrm>
          <a:prstGeom prst="rect">
            <a:avLst/>
          </a:prstGeom>
          <a:noFill/>
        </p:spPr>
        <p:txBody>
          <a:bodyPr wrap="square" rtlCol="0">
            <a:spAutoFit/>
          </a:bodyPr>
          <a:lstStyle/>
          <a:p>
            <a:pPr algn="ctr"/>
            <a:r>
              <a:rPr lang="en-GB" sz="2800" dirty="0"/>
              <a:t>What are our roles and responsibilities?</a:t>
            </a:r>
          </a:p>
        </p:txBody>
      </p:sp>
      <p:pic>
        <p:nvPicPr>
          <p:cNvPr id="10" name="Picture 9"/>
          <p:cNvPicPr>
            <a:picLocks noChangeAspect="1"/>
          </p:cNvPicPr>
          <p:nvPr/>
        </p:nvPicPr>
        <p:blipFill>
          <a:blip r:embed="rId2"/>
          <a:stretch>
            <a:fillRect/>
          </a:stretch>
        </p:blipFill>
        <p:spPr>
          <a:xfrm>
            <a:off x="361950" y="530940"/>
            <a:ext cx="11468100" cy="6246566"/>
          </a:xfrm>
          <a:prstGeom prst="rect">
            <a:avLst/>
          </a:prstGeom>
        </p:spPr>
      </p:pic>
    </p:spTree>
    <p:extLst>
      <p:ext uri="{BB962C8B-B14F-4D97-AF65-F5344CB8AC3E}">
        <p14:creationId xmlns:p14="http://schemas.microsoft.com/office/powerpoint/2010/main" val="177144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28650" y="276225"/>
            <a:ext cx="10896599" cy="1569660"/>
          </a:xfrm>
          <a:prstGeom prst="rect">
            <a:avLst/>
          </a:prstGeom>
          <a:noFill/>
        </p:spPr>
        <p:txBody>
          <a:bodyPr wrap="square" rtlCol="0">
            <a:spAutoFit/>
          </a:bodyPr>
          <a:lstStyle/>
          <a:p>
            <a:pPr algn="ctr"/>
            <a:r>
              <a:rPr lang="en-GB" sz="2400" dirty="0"/>
              <a:t>How do we support the Children, Parents and Carers?</a:t>
            </a:r>
          </a:p>
          <a:p>
            <a:r>
              <a:rPr lang="en-GB" dirty="0"/>
              <a:t>At </a:t>
            </a:r>
            <a:r>
              <a:rPr lang="en-GB" dirty="0" err="1"/>
              <a:t>Wreningham</a:t>
            </a:r>
            <a:r>
              <a:rPr lang="en-GB" dirty="0"/>
              <a:t>, we aim to build a good relationship and work in partnership with children, parents and carers to enable the best possible care and provision to be implemented to meet children’s needs. </a:t>
            </a:r>
          </a:p>
          <a:p>
            <a:r>
              <a:rPr lang="en-GB" dirty="0"/>
              <a:t>We acknowledge the right of children to have their opinions heard and taken into account, and we support children in ensuring they play an active role in their own education. </a:t>
            </a:r>
            <a:endParaRPr lang="en-GB" sz="2400" dirty="0"/>
          </a:p>
        </p:txBody>
      </p:sp>
      <p:sp>
        <p:nvSpPr>
          <p:cNvPr id="5" name="Rectangle 4"/>
          <p:cNvSpPr/>
          <p:nvPr/>
        </p:nvSpPr>
        <p:spPr>
          <a:xfrm>
            <a:off x="833437" y="2187000"/>
            <a:ext cx="4362450" cy="452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47750" y="2371725"/>
            <a:ext cx="3933825" cy="4339650"/>
          </a:xfrm>
          <a:prstGeom prst="rect">
            <a:avLst/>
          </a:prstGeom>
          <a:noFill/>
        </p:spPr>
        <p:txBody>
          <a:bodyPr wrap="square" rtlCol="0">
            <a:spAutoFit/>
          </a:bodyPr>
          <a:lstStyle/>
          <a:p>
            <a:r>
              <a:rPr lang="en-GB" dirty="0"/>
              <a:t>Children are supported to:</a:t>
            </a:r>
          </a:p>
          <a:p>
            <a:pPr marL="285750" indent="-285750">
              <a:buFont typeface="Arial" panose="020B0604020202020204" pitchFamily="34" charset="0"/>
              <a:buChar char="•"/>
            </a:pPr>
            <a:r>
              <a:rPr lang="en-GB" dirty="0"/>
              <a:t>Contribute termly to their Individual Learning Plan.</a:t>
            </a:r>
          </a:p>
          <a:p>
            <a:pPr marL="285750" indent="-285750">
              <a:buFont typeface="Arial" panose="020B0604020202020204" pitchFamily="34" charset="0"/>
              <a:buChar char="•"/>
            </a:pPr>
            <a:r>
              <a:rPr lang="en-GB" dirty="0"/>
              <a:t>Take part in interventions to support their learning.</a:t>
            </a:r>
          </a:p>
          <a:p>
            <a:pPr marL="285750" indent="-285750">
              <a:buFont typeface="Arial" panose="020B0604020202020204" pitchFamily="34" charset="0"/>
              <a:buChar char="•"/>
            </a:pPr>
            <a:r>
              <a:rPr lang="en-GB" dirty="0"/>
              <a:t>Use resources in the classroom to support their learning.</a:t>
            </a:r>
          </a:p>
          <a:p>
            <a:pPr marL="285750" indent="-285750">
              <a:buFont typeface="Arial" panose="020B0604020202020204" pitchFamily="34" charset="0"/>
              <a:buChar char="•"/>
            </a:pPr>
            <a:r>
              <a:rPr lang="en-GB" dirty="0"/>
              <a:t>Develop independence in their learning, using the resources available to them. </a:t>
            </a:r>
          </a:p>
          <a:p>
            <a:pPr marL="285750" indent="-285750">
              <a:buFont typeface="Arial" panose="020B0604020202020204" pitchFamily="34" charset="0"/>
              <a:buChar char="•"/>
            </a:pPr>
            <a:r>
              <a:rPr lang="en-GB" dirty="0"/>
              <a:t>Express their view and opinions in annual questionnaires and wishes and feelings for annual reviews</a:t>
            </a:r>
          </a:p>
          <a:p>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7" name="Rectangle 6"/>
          <p:cNvSpPr/>
          <p:nvPr/>
        </p:nvSpPr>
        <p:spPr>
          <a:xfrm>
            <a:off x="6376987" y="2187000"/>
            <a:ext cx="4362450" cy="452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515100" y="2371725"/>
            <a:ext cx="3886200" cy="5909310"/>
          </a:xfrm>
          <a:prstGeom prst="rect">
            <a:avLst/>
          </a:prstGeom>
          <a:noFill/>
        </p:spPr>
        <p:txBody>
          <a:bodyPr wrap="square" rtlCol="0">
            <a:spAutoFit/>
          </a:bodyPr>
          <a:lstStyle/>
          <a:p>
            <a:r>
              <a:rPr lang="en-GB" dirty="0"/>
              <a:t>Parents and carers are supported to:</a:t>
            </a:r>
          </a:p>
          <a:p>
            <a:pPr marL="285750" indent="-285750">
              <a:buFont typeface="Arial" panose="020B0604020202020204" pitchFamily="34" charset="0"/>
              <a:buChar char="•"/>
            </a:pPr>
            <a:r>
              <a:rPr lang="en-GB" dirty="0"/>
              <a:t>Attend meetings, parents evenings and reviews to discuss progress and next steps. </a:t>
            </a:r>
          </a:p>
          <a:p>
            <a:pPr marL="285750" indent="-285750">
              <a:buFont typeface="Arial" panose="020B0604020202020204" pitchFamily="34" charset="0"/>
              <a:buChar char="•"/>
            </a:pPr>
            <a:r>
              <a:rPr lang="en-GB" dirty="0"/>
              <a:t>Meet and communicate with external agencies involved in the care and education of their children.</a:t>
            </a:r>
          </a:p>
          <a:p>
            <a:pPr marL="285750" indent="-285750">
              <a:buFont typeface="Arial" panose="020B0604020202020204" pitchFamily="34" charset="0"/>
              <a:buChar char="•"/>
            </a:pPr>
            <a:r>
              <a:rPr lang="en-GB" dirty="0"/>
              <a:t>Attend annual review meetings for pupils with EHCPs. </a:t>
            </a:r>
          </a:p>
          <a:p>
            <a:pPr marL="285750" indent="-285750">
              <a:buFont typeface="Arial" panose="020B0604020202020204" pitchFamily="34" charset="0"/>
              <a:buChar char="•"/>
            </a:pPr>
            <a:r>
              <a:rPr lang="en-GB" dirty="0"/>
              <a:t>Attend structured conversation meetings to discuss and review SEN provision.</a:t>
            </a:r>
          </a:p>
          <a:p>
            <a:pPr marL="285750" indent="-285750">
              <a:buFont typeface="Arial" panose="020B0604020202020204" pitchFamily="34" charset="0"/>
              <a:buChar char="•"/>
            </a:pPr>
            <a:r>
              <a:rPr lang="en-GB" dirty="0"/>
              <a:t>Communicate with staff, either in person, email, by phone and where appropriate by a home/school book.</a:t>
            </a:r>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21868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33376" y="339209"/>
            <a:ext cx="11229974" cy="461665"/>
          </a:xfrm>
          <a:prstGeom prst="rect">
            <a:avLst/>
          </a:prstGeom>
        </p:spPr>
        <p:txBody>
          <a:bodyPr wrap="square">
            <a:spAutoFit/>
          </a:bodyPr>
          <a:lstStyle/>
          <a:p>
            <a:pPr algn="ctr"/>
            <a:r>
              <a:rPr lang="en-GB" sz="2400" dirty="0">
                <a:solidFill>
                  <a:srgbClr val="000000"/>
                </a:solidFill>
                <a:latin typeface="Calibri" panose="020F0502020204030204" pitchFamily="34" charset="0"/>
              </a:rPr>
              <a:t>What additional support is available to children with SEN?</a:t>
            </a:r>
          </a:p>
        </p:txBody>
      </p:sp>
      <p:sp>
        <p:nvSpPr>
          <p:cNvPr id="3" name="Rectangle 2"/>
          <p:cNvSpPr/>
          <p:nvPr/>
        </p:nvSpPr>
        <p:spPr>
          <a:xfrm>
            <a:off x="628650" y="800874"/>
            <a:ext cx="11182350" cy="3077766"/>
          </a:xfrm>
          <a:prstGeom prst="rect">
            <a:avLst/>
          </a:prstGeom>
        </p:spPr>
        <p:txBody>
          <a:bodyPr wrap="square">
            <a:spAutoFit/>
          </a:bodyPr>
          <a:lstStyle/>
          <a:p>
            <a:r>
              <a:rPr lang="en-GB" sz="1400" b="1" dirty="0">
                <a:solidFill>
                  <a:srgbClr val="000000"/>
                </a:solidFill>
                <a:latin typeface="Calibri" panose="020F0502020204030204" pitchFamily="34" charset="0"/>
              </a:rPr>
              <a:t>Extra-curricular Activities </a:t>
            </a:r>
          </a:p>
          <a:p>
            <a:r>
              <a:rPr lang="en-GB" sz="1400" dirty="0">
                <a:solidFill>
                  <a:srgbClr val="000000"/>
                </a:solidFill>
                <a:latin typeface="Calibri" panose="020F0502020204030204" pitchFamily="34" charset="0"/>
              </a:rPr>
              <a:t>We strongly believe that all learners are entitled to the same access to extra-curricular activities and are committed to making reasonable adjustments to ensure participation for all. </a:t>
            </a:r>
          </a:p>
          <a:p>
            <a:r>
              <a:rPr lang="en-GB" sz="1400" dirty="0">
                <a:solidFill>
                  <a:srgbClr val="000000"/>
                </a:solidFill>
                <a:latin typeface="Calibri" panose="020F0502020204030204" pitchFamily="34" charset="0"/>
              </a:rPr>
              <a:t>We offer a range of additional clubs and activities for children from Reception to Year 6. These include:</a:t>
            </a:r>
          </a:p>
          <a:p>
            <a:r>
              <a:rPr lang="en-GB" sz="1400" dirty="0">
                <a:solidFill>
                  <a:srgbClr val="000000"/>
                </a:solidFill>
                <a:latin typeface="Calibri" panose="020F0502020204030204" pitchFamily="34" charset="0"/>
              </a:rPr>
              <a:t>Football</a:t>
            </a:r>
          </a:p>
          <a:p>
            <a:r>
              <a:rPr lang="en-GB" sz="1200" dirty="0">
                <a:solidFill>
                  <a:srgbClr val="000000"/>
                </a:solidFill>
                <a:latin typeface="Arial" panose="020B0604020202020204" pitchFamily="34" charset="0"/>
              </a:rPr>
              <a:t>Sports Club</a:t>
            </a:r>
            <a:endParaRPr lang="en-GB" sz="1200" dirty="0">
              <a:solidFill>
                <a:srgbClr val="000000"/>
              </a:solidFill>
              <a:latin typeface="Calibri" panose="020F0502020204030204" pitchFamily="34" charset="0"/>
            </a:endParaRPr>
          </a:p>
          <a:p>
            <a:r>
              <a:rPr lang="en-GB" sz="1400" dirty="0">
                <a:solidFill>
                  <a:srgbClr val="000000"/>
                </a:solidFill>
                <a:latin typeface="Calibri" panose="020F0502020204030204" pitchFamily="34" charset="0"/>
              </a:rPr>
              <a:t>Music lessons –keyboard, guitar, recorders</a:t>
            </a:r>
          </a:p>
          <a:p>
            <a:r>
              <a:rPr lang="en-GB" sz="1400" dirty="0" smtClean="0">
                <a:solidFill>
                  <a:srgbClr val="000000"/>
                </a:solidFill>
                <a:latin typeface="Calibri" panose="020F0502020204030204" pitchFamily="34" charset="0"/>
              </a:rPr>
              <a:t>Tennis Club</a:t>
            </a:r>
            <a:endParaRPr lang="en-GB" sz="1400" dirty="0">
              <a:solidFill>
                <a:srgbClr val="000000"/>
              </a:solidFill>
              <a:latin typeface="Calibri" panose="020F0502020204030204" pitchFamily="34" charset="0"/>
            </a:endParaRPr>
          </a:p>
          <a:p>
            <a:r>
              <a:rPr lang="en-GB" sz="1400" dirty="0">
                <a:solidFill>
                  <a:srgbClr val="000000"/>
                </a:solidFill>
                <a:latin typeface="Calibri" panose="020F0502020204030204" pitchFamily="34" charset="0"/>
              </a:rPr>
              <a:t>Lego </a:t>
            </a:r>
            <a:r>
              <a:rPr lang="en-GB" sz="1400" dirty="0" smtClean="0">
                <a:solidFill>
                  <a:srgbClr val="000000"/>
                </a:solidFill>
                <a:latin typeface="Calibri" panose="020F0502020204030204" pitchFamily="34" charset="0"/>
              </a:rPr>
              <a:t>Club</a:t>
            </a:r>
          </a:p>
          <a:p>
            <a:r>
              <a:rPr lang="en-GB" sz="1400" dirty="0" smtClean="0">
                <a:solidFill>
                  <a:srgbClr val="000000"/>
                </a:solidFill>
                <a:latin typeface="Calibri" panose="020F0502020204030204" pitchFamily="34" charset="0"/>
              </a:rPr>
              <a:t>Table Tennis</a:t>
            </a:r>
          </a:p>
          <a:p>
            <a:r>
              <a:rPr lang="en-GB" sz="1400" dirty="0" smtClean="0">
                <a:solidFill>
                  <a:srgbClr val="000000"/>
                </a:solidFill>
                <a:latin typeface="Calibri" panose="020F0502020204030204" pitchFamily="34" charset="0"/>
              </a:rPr>
              <a:t>Board Games</a:t>
            </a:r>
          </a:p>
          <a:p>
            <a:r>
              <a:rPr lang="en-GB" sz="1400" dirty="0" smtClean="0">
                <a:solidFill>
                  <a:srgbClr val="000000"/>
                </a:solidFill>
                <a:latin typeface="Calibri" panose="020F0502020204030204" pitchFamily="34" charset="0"/>
              </a:rPr>
              <a:t>Rugby Club</a:t>
            </a:r>
            <a:endParaRPr lang="en-GB" sz="1400" dirty="0">
              <a:solidFill>
                <a:srgbClr val="000000"/>
              </a:solidFill>
              <a:latin typeface="Calibri" panose="020F0502020204030204" pitchFamily="34" charset="0"/>
            </a:endParaRPr>
          </a:p>
          <a:p>
            <a:r>
              <a:rPr lang="en-GB" sz="1400" dirty="0"/>
              <a:t>There is also an extended school offering breakfast and after-school club for all pupils in Reception to Year 6. Please contact our extended school coordinator to discuss specific requirements.</a:t>
            </a:r>
            <a:endParaRPr lang="en-GB" sz="1400" dirty="0">
              <a:solidFill>
                <a:srgbClr val="000000"/>
              </a:solidFill>
              <a:latin typeface="Calibri" panose="020F0502020204030204" pitchFamily="34" charset="0"/>
            </a:endParaRPr>
          </a:p>
        </p:txBody>
      </p:sp>
      <p:sp>
        <p:nvSpPr>
          <p:cNvPr id="4" name="Rectangle 3"/>
          <p:cNvSpPr/>
          <p:nvPr/>
        </p:nvSpPr>
        <p:spPr>
          <a:xfrm>
            <a:off x="628650" y="3765233"/>
            <a:ext cx="10439400" cy="1600438"/>
          </a:xfrm>
          <a:prstGeom prst="rect">
            <a:avLst/>
          </a:prstGeom>
        </p:spPr>
        <p:txBody>
          <a:bodyPr wrap="square">
            <a:spAutoFit/>
          </a:bodyPr>
          <a:lstStyle/>
          <a:p>
            <a:r>
              <a:rPr lang="en-GB" sz="1400" b="1" dirty="0">
                <a:solidFill>
                  <a:srgbClr val="000000"/>
                </a:solidFill>
                <a:latin typeface="Calibri" panose="020F0502020204030204" pitchFamily="34" charset="0"/>
              </a:rPr>
              <a:t>Access Arrangements</a:t>
            </a:r>
          </a:p>
          <a:p>
            <a:r>
              <a:rPr lang="en-GB" sz="1400" dirty="0">
                <a:solidFill>
                  <a:srgbClr val="000000"/>
                </a:solidFill>
                <a:latin typeface="Calibri" panose="020F0502020204030204" pitchFamily="34" charset="0"/>
              </a:rPr>
              <a:t>We recognise that some children may require alternative arrangements for accessing exams and assessments. This could include, but is not limited to,  children that have difficulty reading, writing or </a:t>
            </a:r>
            <a:r>
              <a:rPr lang="en-GB" sz="1400" dirty="0" smtClean="0">
                <a:solidFill>
                  <a:srgbClr val="000000"/>
                </a:solidFill>
                <a:latin typeface="Calibri" panose="020F0502020204030204" pitchFamily="34" charset="0"/>
              </a:rPr>
              <a:t>concentrating</a:t>
            </a:r>
            <a:r>
              <a:rPr lang="en-GB" sz="1400" dirty="0">
                <a:solidFill>
                  <a:srgbClr val="000000"/>
                </a:solidFill>
                <a:latin typeface="Calibri" panose="020F0502020204030204" pitchFamily="34" charset="0"/>
              </a:rPr>
              <a:t>, children with a visual impairment or children with processing difficulties. </a:t>
            </a:r>
          </a:p>
          <a:p>
            <a:r>
              <a:rPr lang="en-GB" sz="1400" dirty="0">
                <a:solidFill>
                  <a:srgbClr val="000000"/>
                </a:solidFill>
                <a:latin typeface="Calibri" panose="020F0502020204030204" pitchFamily="34" charset="0"/>
              </a:rPr>
              <a:t>Arrangements never advantage or disadvantage a child, and any support given is based on normal classroom practice. Examples of access arrangements could include additional time, scribes, transcripts, word processors, readers, rest breaks and prompters. </a:t>
            </a:r>
          </a:p>
          <a:p>
            <a:r>
              <a:rPr lang="en-GB" sz="1400" dirty="0">
                <a:solidFill>
                  <a:srgbClr val="000000"/>
                </a:solidFill>
                <a:latin typeface="Calibri" panose="020F0502020204030204" pitchFamily="34" charset="0"/>
              </a:rPr>
              <a:t>Access arrangements are determined on an individual case by case basis. </a:t>
            </a:r>
            <a:endParaRPr lang="en-GB" sz="1400" dirty="0"/>
          </a:p>
        </p:txBody>
      </p:sp>
      <p:sp>
        <p:nvSpPr>
          <p:cNvPr id="5" name="Rectangle 4"/>
          <p:cNvSpPr/>
          <p:nvPr/>
        </p:nvSpPr>
        <p:spPr>
          <a:xfrm>
            <a:off x="628650" y="5437585"/>
            <a:ext cx="11220450" cy="1169551"/>
          </a:xfrm>
          <a:prstGeom prst="rect">
            <a:avLst/>
          </a:prstGeom>
        </p:spPr>
        <p:txBody>
          <a:bodyPr wrap="square">
            <a:spAutoFit/>
          </a:bodyPr>
          <a:lstStyle/>
          <a:p>
            <a:r>
              <a:rPr lang="en-GB" sz="1400" b="1" dirty="0">
                <a:solidFill>
                  <a:srgbClr val="000000"/>
                </a:solidFill>
                <a:latin typeface="Calibri" panose="020F0502020204030204" pitchFamily="34" charset="0"/>
              </a:rPr>
              <a:t>Medical Needs</a:t>
            </a:r>
          </a:p>
          <a:p>
            <a:r>
              <a:rPr lang="en-GB" sz="1400" dirty="0">
                <a:solidFill>
                  <a:srgbClr val="000000"/>
                </a:solidFill>
                <a:latin typeface="Calibri" panose="020F0502020204030204" pitchFamily="34" charset="0"/>
              </a:rPr>
              <a:t>Any child that is unable to attend school due to a SEN and/or a medical need will be referred to Norfolk medical needs team and home learning will be provided. </a:t>
            </a:r>
          </a:p>
          <a:p>
            <a:r>
              <a:rPr lang="en-GB" sz="1400" dirty="0">
                <a:solidFill>
                  <a:srgbClr val="000000"/>
                </a:solidFill>
                <a:latin typeface="Calibri" panose="020F0502020204030204" pitchFamily="34" charset="0"/>
              </a:rPr>
              <a:t>More information on the Norfolk medical needs team can be found using the link below:</a:t>
            </a:r>
          </a:p>
          <a:p>
            <a:r>
              <a:rPr lang="en-GB" sz="1400" dirty="0">
                <a:solidFill>
                  <a:srgbClr val="000000"/>
                </a:solidFill>
                <a:latin typeface="Calibri" panose="020F0502020204030204" pitchFamily="34" charset="0"/>
                <a:hlinkClick r:id="rId2"/>
              </a:rPr>
              <a:t>https://www.norfolk.gov.uk/children-and-families/send-local-offer/education-and-training-0-25/support-services/medical-needs-education-provision</a:t>
            </a:r>
            <a:r>
              <a:rPr lang="en-GB" sz="1400" dirty="0">
                <a:solidFill>
                  <a:srgbClr val="000000"/>
                </a:solidFill>
                <a:latin typeface="Calibri" panose="020F0502020204030204" pitchFamily="34" charset="0"/>
              </a:rPr>
              <a:t> </a:t>
            </a:r>
            <a:endParaRPr lang="en-GB" sz="1400" dirty="0"/>
          </a:p>
        </p:txBody>
      </p:sp>
    </p:spTree>
    <p:extLst>
      <p:ext uri="{BB962C8B-B14F-4D97-AF65-F5344CB8AC3E}">
        <p14:creationId xmlns:p14="http://schemas.microsoft.com/office/powerpoint/2010/main" val="339626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62000" y="400050"/>
            <a:ext cx="10591800" cy="461665"/>
          </a:xfrm>
          <a:prstGeom prst="rect">
            <a:avLst/>
          </a:prstGeom>
          <a:noFill/>
        </p:spPr>
        <p:txBody>
          <a:bodyPr wrap="square" rtlCol="0">
            <a:spAutoFit/>
          </a:bodyPr>
          <a:lstStyle/>
          <a:p>
            <a:pPr algn="ctr"/>
            <a:r>
              <a:rPr lang="en-GB" sz="2400" dirty="0"/>
              <a:t>How do we prepare children for their next steps?</a:t>
            </a:r>
          </a:p>
        </p:txBody>
      </p:sp>
      <p:sp>
        <p:nvSpPr>
          <p:cNvPr id="6" name="TextBox 5"/>
          <p:cNvSpPr txBox="1"/>
          <p:nvPr/>
        </p:nvSpPr>
        <p:spPr>
          <a:xfrm>
            <a:off x="362309" y="1060445"/>
            <a:ext cx="11430000" cy="5570756"/>
          </a:xfrm>
          <a:prstGeom prst="rect">
            <a:avLst/>
          </a:prstGeom>
          <a:noFill/>
        </p:spPr>
        <p:txBody>
          <a:bodyPr wrap="square" rtlCol="0">
            <a:spAutoFit/>
          </a:bodyPr>
          <a:lstStyle/>
          <a:p>
            <a:r>
              <a:rPr lang="en-GB" dirty="0"/>
              <a:t>We recognise transition is an important time for all learners and may cause anxiety especially for children with SEND. We work closely with parents/carers, our local nurseries and pre-schools and high schools to ensure transitions run as smoothly as possible. </a:t>
            </a:r>
          </a:p>
          <a:p>
            <a:endParaRPr lang="en-GB" dirty="0"/>
          </a:p>
          <a:p>
            <a:r>
              <a:rPr lang="en-GB" sz="1400" b="1" dirty="0"/>
              <a:t>Moving from nursery/pre-school – </a:t>
            </a:r>
          </a:p>
          <a:p>
            <a:pPr marL="285750" indent="-285750">
              <a:buFont typeface="Arial" panose="020B0604020202020204" pitchFamily="34" charset="0"/>
              <a:buChar char="•"/>
            </a:pPr>
            <a:r>
              <a:rPr lang="en-GB" sz="1400" dirty="0"/>
              <a:t>The children are invited to spend three afternoons in school to become familiar with the classroom and the staff. (June/July)</a:t>
            </a:r>
          </a:p>
          <a:p>
            <a:pPr marL="285750" indent="-285750">
              <a:buFont typeface="Arial" panose="020B0604020202020204" pitchFamily="34" charset="0"/>
              <a:buChar char="•"/>
            </a:pPr>
            <a:r>
              <a:rPr lang="en-GB" sz="1400" dirty="0"/>
              <a:t>We hold an evening transition information meeting for parents in the summer term before the children start school. (June)</a:t>
            </a:r>
          </a:p>
          <a:p>
            <a:pPr marL="285750" indent="-285750">
              <a:buFont typeface="Arial" panose="020B0604020202020204" pitchFamily="34" charset="0"/>
              <a:buChar char="•"/>
            </a:pPr>
            <a:r>
              <a:rPr lang="en-GB" sz="1400" dirty="0"/>
              <a:t>Where possible the class teacher and a teaching assistant visit the children in their current setting before they visit the school (May/June)</a:t>
            </a:r>
          </a:p>
          <a:p>
            <a:pPr marL="285750" indent="-285750">
              <a:buFont typeface="Arial" panose="020B0604020202020204" pitchFamily="34" charset="0"/>
              <a:buChar char="•"/>
            </a:pPr>
            <a:r>
              <a:rPr lang="en-GB" sz="1400" dirty="0"/>
              <a:t>Discussions Reception staff and nursery/pre-school staff.</a:t>
            </a:r>
          </a:p>
          <a:p>
            <a:pPr marL="285750" indent="-285750">
              <a:buFont typeface="Arial" panose="020B0604020202020204" pitchFamily="34" charset="0"/>
              <a:buChar char="•"/>
            </a:pPr>
            <a:endParaRPr lang="en-GB" sz="1400" dirty="0"/>
          </a:p>
          <a:p>
            <a:r>
              <a:rPr lang="en-GB" sz="1400" b="1" dirty="0"/>
              <a:t>Moving within school – </a:t>
            </a:r>
          </a:p>
          <a:p>
            <a:pPr marL="285750" indent="-285750">
              <a:buFont typeface="Arial" panose="020B0604020202020204" pitchFamily="34" charset="0"/>
              <a:buChar char="•"/>
            </a:pPr>
            <a:r>
              <a:rPr lang="en-GB" sz="1400" dirty="0"/>
              <a:t>Transition meetings between parents, children, teachers and other professionals where necessary.</a:t>
            </a:r>
          </a:p>
          <a:p>
            <a:pPr marL="285750" indent="-285750">
              <a:buFont typeface="Arial" panose="020B0604020202020204" pitchFamily="34" charset="0"/>
              <a:buChar char="•"/>
            </a:pPr>
            <a:r>
              <a:rPr lang="en-GB" sz="1400" dirty="0"/>
              <a:t>Meet the teacher mornings where the children move into their new class and spend time with their new teacher.</a:t>
            </a:r>
          </a:p>
          <a:p>
            <a:pPr marL="285750" indent="-285750">
              <a:buFont typeface="Arial" panose="020B0604020202020204" pitchFamily="34" charset="0"/>
              <a:buChar char="•"/>
            </a:pPr>
            <a:r>
              <a:rPr lang="en-GB" sz="1400" dirty="0"/>
              <a:t>Discussions held between current class teacher and next class teacher, where effective strategies for support are discussed.</a:t>
            </a:r>
          </a:p>
          <a:p>
            <a:pPr marL="285750" indent="-285750">
              <a:buFont typeface="Arial" panose="020B0604020202020204" pitchFamily="34" charset="0"/>
              <a:buChar char="•"/>
            </a:pPr>
            <a:r>
              <a:rPr lang="en-GB" sz="1400" dirty="0" err="1"/>
              <a:t>Wreningham</a:t>
            </a:r>
            <a:r>
              <a:rPr lang="en-GB" sz="1400" dirty="0"/>
              <a:t> is a small school, where all members of staff have a deep knowledge and understanding of the children’s needs. This contributes to a positive transition between classes. </a:t>
            </a:r>
          </a:p>
          <a:p>
            <a:endParaRPr lang="en-GB" sz="1400" dirty="0"/>
          </a:p>
          <a:p>
            <a:r>
              <a:rPr lang="en-GB" sz="1400" b="1" dirty="0"/>
              <a:t>Moving to a new school – </a:t>
            </a:r>
          </a:p>
          <a:p>
            <a:pPr marL="285750" indent="-285750">
              <a:buFont typeface="Arial" panose="020B0604020202020204" pitchFamily="34" charset="0"/>
              <a:buChar char="•"/>
            </a:pPr>
            <a:r>
              <a:rPr lang="en-GB" sz="1400" dirty="0"/>
              <a:t>Extra visits to the new school to become familiar with the setting, where possible.</a:t>
            </a:r>
          </a:p>
          <a:p>
            <a:pPr marL="285750" indent="-285750">
              <a:buFont typeface="Arial" panose="020B0604020202020204" pitchFamily="34" charset="0"/>
              <a:buChar char="•"/>
            </a:pPr>
            <a:r>
              <a:rPr lang="en-GB" sz="1400" dirty="0"/>
              <a:t>Discussions between the SENCOs and a meeting of necessary.</a:t>
            </a:r>
          </a:p>
          <a:p>
            <a:pPr marL="285750" indent="-285750">
              <a:buFont typeface="Arial" panose="020B0604020202020204" pitchFamily="34" charset="0"/>
              <a:buChar char="•"/>
            </a:pPr>
            <a:r>
              <a:rPr lang="en-GB" sz="1400" dirty="0"/>
              <a:t>Records of achievements, attainment, progress and outside agency involvement is shared with the new school.</a:t>
            </a:r>
          </a:p>
          <a:p>
            <a:pPr marL="285750" indent="-285750">
              <a:buFont typeface="Arial" panose="020B0604020202020204" pitchFamily="34" charset="0"/>
              <a:buChar char="•"/>
            </a:pPr>
            <a:r>
              <a:rPr lang="en-GB" sz="1400" dirty="0"/>
              <a:t>Teachers from the new school may visit where necessary.</a:t>
            </a:r>
          </a:p>
          <a:p>
            <a:pPr marL="285750" indent="-285750">
              <a:buFont typeface="Arial" panose="020B0604020202020204" pitchFamily="34" charset="0"/>
              <a:buChar char="•"/>
            </a:pPr>
            <a:r>
              <a:rPr lang="en-GB" sz="1400" dirty="0"/>
              <a:t>Meetings with parents to discuss any concerns or questions.</a:t>
            </a:r>
          </a:p>
          <a:p>
            <a:pPr marL="285750" indent="-285750">
              <a:buFont typeface="Arial" panose="020B0604020202020204" pitchFamily="34" charset="0"/>
              <a:buChar char="•"/>
            </a:pPr>
            <a:r>
              <a:rPr lang="en-GB" sz="1400" dirty="0"/>
              <a:t>Children to attend settling in sessions to familiarise themselves with the school, staff and peers.</a:t>
            </a:r>
          </a:p>
        </p:txBody>
      </p:sp>
    </p:spTree>
    <p:extLst>
      <p:ext uri="{BB962C8B-B14F-4D97-AF65-F5344CB8AC3E}">
        <p14:creationId xmlns:p14="http://schemas.microsoft.com/office/powerpoint/2010/main" val="250089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52599" y="223556"/>
            <a:ext cx="11033185" cy="461665"/>
          </a:xfrm>
          <a:prstGeom prst="rect">
            <a:avLst/>
          </a:prstGeom>
        </p:spPr>
        <p:txBody>
          <a:bodyPr wrap="square">
            <a:spAutoFit/>
          </a:bodyPr>
          <a:lstStyle/>
          <a:p>
            <a:pPr algn="ctr"/>
            <a:r>
              <a:rPr lang="en-GB" sz="2400" dirty="0">
                <a:solidFill>
                  <a:srgbClr val="000000"/>
                </a:solidFill>
                <a:latin typeface="Calibri" panose="020F0502020204030204" pitchFamily="34" charset="0"/>
              </a:rPr>
              <a:t>What SEN training opportunities have the staff received?</a:t>
            </a:r>
            <a:endParaRPr lang="en-GB" sz="2400" dirty="0"/>
          </a:p>
        </p:txBody>
      </p:sp>
      <p:sp>
        <p:nvSpPr>
          <p:cNvPr id="4" name="Rectangle 3"/>
          <p:cNvSpPr/>
          <p:nvPr/>
        </p:nvSpPr>
        <p:spPr>
          <a:xfrm>
            <a:off x="1088136" y="805829"/>
            <a:ext cx="9500616" cy="3693319"/>
          </a:xfrm>
          <a:prstGeom prst="rect">
            <a:avLst/>
          </a:prstGeom>
        </p:spPr>
        <p:txBody>
          <a:bodyPr wrap="square">
            <a:spAutoFit/>
          </a:bodyPr>
          <a:lstStyle/>
          <a:p>
            <a:r>
              <a:rPr lang="en-GB" dirty="0"/>
              <a:t>The school SENCO has achieved the National Award in Special Educational Needs </a:t>
            </a:r>
            <a:r>
              <a:rPr lang="en-GB" dirty="0" smtClean="0"/>
              <a:t>Coordination</a:t>
            </a:r>
          </a:p>
          <a:p>
            <a:endParaRPr lang="en-GB" dirty="0"/>
          </a:p>
          <a:p>
            <a:r>
              <a:rPr lang="en-GB" dirty="0" smtClean="0"/>
              <a:t>Recent training completed by the staff:</a:t>
            </a:r>
          </a:p>
          <a:p>
            <a:endParaRPr lang="en-GB" dirty="0" smtClean="0"/>
          </a:p>
          <a:p>
            <a:pPr marL="285750" indent="-285750">
              <a:buFont typeface="Arial" panose="020B0604020202020204" pitchFamily="34" charset="0"/>
              <a:buChar char="•"/>
            </a:pPr>
            <a:r>
              <a:rPr lang="en-GB" dirty="0" smtClean="0"/>
              <a:t>Working memory</a:t>
            </a:r>
          </a:p>
          <a:p>
            <a:pPr marL="285750" indent="-285750">
              <a:buFont typeface="Arial" panose="020B0604020202020204" pitchFamily="34" charset="0"/>
              <a:buChar char="•"/>
            </a:pPr>
            <a:r>
              <a:rPr lang="en-GB" dirty="0" smtClean="0"/>
              <a:t>Designated Safeguarding Training</a:t>
            </a:r>
          </a:p>
          <a:p>
            <a:pPr marL="285750" indent="-285750">
              <a:buFont typeface="Arial" panose="020B0604020202020204" pitchFamily="34" charset="0"/>
              <a:buChar char="•"/>
            </a:pPr>
            <a:r>
              <a:rPr lang="en-GB" dirty="0" smtClean="0"/>
              <a:t>Finding and addressing gaps in learning – Maths Recovery in Year One</a:t>
            </a:r>
          </a:p>
          <a:p>
            <a:pPr marL="285750" indent="-285750">
              <a:buFont typeface="Arial" panose="020B0604020202020204" pitchFamily="34" charset="0"/>
              <a:buChar char="•"/>
            </a:pPr>
            <a:r>
              <a:rPr lang="en-GB" dirty="0" smtClean="0"/>
              <a:t>Spotlight on Year 5 Mathematics</a:t>
            </a:r>
          </a:p>
          <a:p>
            <a:pPr marL="285750" indent="-285750">
              <a:buFont typeface="Arial" panose="020B0604020202020204" pitchFamily="34" charset="0"/>
              <a:buChar char="•"/>
            </a:pPr>
            <a:r>
              <a:rPr lang="en-GB" dirty="0" smtClean="0"/>
              <a:t>Stepping Stones – Strategies Towards </a:t>
            </a:r>
            <a:r>
              <a:rPr lang="en-GB" dirty="0"/>
              <a:t>P</a:t>
            </a:r>
            <a:r>
              <a:rPr lang="en-GB" dirty="0" smtClean="0"/>
              <a:t>ositive Behaviour</a:t>
            </a:r>
          </a:p>
          <a:p>
            <a:pPr marL="285750" indent="-285750">
              <a:buFont typeface="Arial" panose="020B0604020202020204" pitchFamily="34" charset="0"/>
              <a:buChar char="•"/>
            </a:pPr>
            <a:r>
              <a:rPr lang="en-GB" dirty="0" smtClean="0"/>
              <a:t>Spotlight on Year </a:t>
            </a:r>
            <a:r>
              <a:rPr lang="en-GB" dirty="0"/>
              <a:t>1</a:t>
            </a:r>
            <a:r>
              <a:rPr lang="en-GB" dirty="0" smtClean="0"/>
              <a:t> Mathematics </a:t>
            </a:r>
          </a:p>
          <a:p>
            <a:pPr marL="285750" indent="-285750">
              <a:buFont typeface="Arial" panose="020B0604020202020204" pitchFamily="34" charset="0"/>
              <a:buChar char="•"/>
            </a:pPr>
            <a:endParaRPr lang="en-GB" dirty="0"/>
          </a:p>
          <a:p>
            <a:r>
              <a:rPr lang="en-GB" dirty="0" err="1" smtClean="0"/>
              <a:t>SENDCos</a:t>
            </a:r>
            <a:r>
              <a:rPr lang="en-GB" dirty="0" smtClean="0"/>
              <a:t> have a cluster meeting every half term</a:t>
            </a:r>
          </a:p>
          <a:p>
            <a:endParaRPr lang="en-GB" dirty="0"/>
          </a:p>
        </p:txBody>
      </p:sp>
    </p:spTree>
    <p:extLst>
      <p:ext uri="{BB962C8B-B14F-4D97-AF65-F5344CB8AC3E}">
        <p14:creationId xmlns:p14="http://schemas.microsoft.com/office/powerpoint/2010/main" val="187971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19095" y="2053293"/>
            <a:ext cx="4905376" cy="4832092"/>
          </a:xfrm>
          <a:prstGeom prst="rect">
            <a:avLst/>
          </a:prstGeom>
        </p:spPr>
        <p:txBody>
          <a:bodyPr wrap="square">
            <a:spAutoFit/>
          </a:bodyPr>
          <a:lstStyle/>
          <a:p>
            <a:r>
              <a:rPr lang="en-GB" sz="1400" b="1" dirty="0">
                <a:solidFill>
                  <a:srgbClr val="000000"/>
                </a:solidFill>
              </a:rPr>
              <a:t>Family Voice </a:t>
            </a:r>
            <a:r>
              <a:rPr lang="en-GB" sz="1400" dirty="0">
                <a:solidFill>
                  <a:srgbClr val="000000"/>
                </a:solidFill>
              </a:rPr>
              <a:t>– </a:t>
            </a:r>
            <a:r>
              <a:rPr lang="en-GB" sz="1400" dirty="0"/>
              <a:t>Run by parents and carers of children and young people with SEND in Norfolk. Their aim is to improve services for children and young people by ensuring that families’ voices are heard by planners. </a:t>
            </a:r>
          </a:p>
          <a:p>
            <a:r>
              <a:rPr lang="en-GB" sz="1400" dirty="0"/>
              <a:t>: 07950 302937</a:t>
            </a:r>
          </a:p>
          <a:p>
            <a:r>
              <a:rPr lang="en-GB" sz="1400" dirty="0"/>
              <a:t>Website: </a:t>
            </a:r>
            <a:r>
              <a:rPr lang="en-GB" sz="1400" dirty="0">
                <a:hlinkClick r:id="rId2"/>
              </a:rPr>
              <a:t>https://www.familyvoice.org.uk/</a:t>
            </a:r>
            <a:r>
              <a:rPr lang="en-GB" sz="1400" dirty="0"/>
              <a:t> </a:t>
            </a:r>
          </a:p>
          <a:p>
            <a:endParaRPr lang="en-GB" sz="1400" dirty="0">
              <a:solidFill>
                <a:srgbClr val="000000"/>
              </a:solidFill>
            </a:endParaRPr>
          </a:p>
          <a:p>
            <a:r>
              <a:rPr lang="en-GB" sz="1400" b="1" dirty="0"/>
              <a:t>Just One Norfolk</a:t>
            </a:r>
            <a:r>
              <a:rPr lang="en-GB" sz="1400" dirty="0"/>
              <a:t> - Dedicated to providing children and young people‘s services to the community. This is the single point of access for all  Norfolk Healthy Child Programme services. </a:t>
            </a:r>
          </a:p>
          <a:p>
            <a:r>
              <a:rPr lang="en-GB" sz="1400" dirty="0"/>
              <a:t>:  0300 300 0123</a:t>
            </a:r>
          </a:p>
          <a:p>
            <a:r>
              <a:rPr lang="en-GB" sz="1400" dirty="0"/>
              <a:t>Website: </a:t>
            </a:r>
            <a:r>
              <a:rPr lang="en-GB" sz="1400" dirty="0">
                <a:hlinkClick r:id="rId3"/>
              </a:rPr>
              <a:t>https://www.justonenorfolk.nhs.uk/</a:t>
            </a:r>
            <a:r>
              <a:rPr lang="en-GB" sz="1400" dirty="0"/>
              <a:t> </a:t>
            </a:r>
          </a:p>
          <a:p>
            <a:endParaRPr lang="en-GB" sz="1400" dirty="0">
              <a:solidFill>
                <a:srgbClr val="000000"/>
              </a:solidFill>
            </a:endParaRPr>
          </a:p>
          <a:p>
            <a:r>
              <a:rPr lang="en-GB" sz="1400" b="1" dirty="0"/>
              <a:t>Norfolk Early Help and Family Support</a:t>
            </a:r>
            <a:endParaRPr lang="en-GB" sz="1400" dirty="0"/>
          </a:p>
          <a:p>
            <a:r>
              <a:rPr lang="en-GB" sz="1400" dirty="0"/>
              <a:t>A service offering help and support to people experiencing difficulties in their family or who are worried about their children. </a:t>
            </a:r>
          </a:p>
          <a:p>
            <a:r>
              <a:rPr lang="en-GB" sz="1400" dirty="0"/>
              <a:t>:  0300 300 0123</a:t>
            </a:r>
          </a:p>
          <a:p>
            <a:r>
              <a:rPr lang="en-GB" sz="1400" dirty="0"/>
              <a:t>Website: </a:t>
            </a:r>
            <a:r>
              <a:rPr lang="en-GB" sz="1400" dirty="0">
                <a:hlinkClick r:id="rId4"/>
              </a:rPr>
              <a:t>https://www.norfolk.gov.uk/children-and-families/early-help-and-family-support</a:t>
            </a:r>
            <a:r>
              <a:rPr lang="en-GB" sz="1400" dirty="0"/>
              <a:t> </a:t>
            </a:r>
            <a:endParaRPr lang="en-GB" sz="1400" dirty="0">
              <a:solidFill>
                <a:srgbClr val="000000"/>
              </a:solidFill>
            </a:endParaRPr>
          </a:p>
          <a:p>
            <a:endParaRPr lang="en-GB" sz="1400" dirty="0">
              <a:solidFill>
                <a:srgbClr val="000000"/>
              </a:solidFill>
            </a:endParaRPr>
          </a:p>
          <a:p>
            <a:endParaRPr lang="en-GB" sz="1400" dirty="0">
              <a:solidFill>
                <a:srgbClr val="000000"/>
              </a:solidFill>
            </a:endParaRPr>
          </a:p>
        </p:txBody>
      </p:sp>
      <p:sp>
        <p:nvSpPr>
          <p:cNvPr id="3" name="TextBox 2"/>
          <p:cNvSpPr txBox="1"/>
          <p:nvPr/>
        </p:nvSpPr>
        <p:spPr>
          <a:xfrm>
            <a:off x="295273" y="114300"/>
            <a:ext cx="11725275" cy="461665"/>
          </a:xfrm>
          <a:prstGeom prst="rect">
            <a:avLst/>
          </a:prstGeom>
          <a:noFill/>
        </p:spPr>
        <p:txBody>
          <a:bodyPr wrap="square" rtlCol="0">
            <a:spAutoFit/>
          </a:bodyPr>
          <a:lstStyle/>
          <a:p>
            <a:pPr algn="ctr"/>
            <a:r>
              <a:rPr lang="en-GB" sz="2400" dirty="0"/>
              <a:t>What support services are available for parents and carers of children with SEN?</a:t>
            </a:r>
          </a:p>
        </p:txBody>
      </p:sp>
      <p:sp>
        <p:nvSpPr>
          <p:cNvPr id="4" name="Rectangle 3"/>
          <p:cNvSpPr/>
          <p:nvPr/>
        </p:nvSpPr>
        <p:spPr>
          <a:xfrm>
            <a:off x="371472" y="575965"/>
            <a:ext cx="11572875" cy="1323439"/>
          </a:xfrm>
          <a:prstGeom prst="rect">
            <a:avLst/>
          </a:prstGeom>
        </p:spPr>
        <p:txBody>
          <a:bodyPr wrap="square">
            <a:spAutoFit/>
          </a:bodyPr>
          <a:lstStyle/>
          <a:p>
            <a:r>
              <a:rPr lang="en-GB" sz="1600" b="1" dirty="0">
                <a:solidFill>
                  <a:srgbClr val="000000"/>
                </a:solidFill>
                <a:latin typeface="Calibri" panose="020F0502020204030204" pitchFamily="34" charset="0"/>
              </a:rPr>
              <a:t>Norfolk SENDIASS (Special Educational Needs and Disabilities Information, Advice and Support Service)</a:t>
            </a:r>
            <a:endParaRPr lang="en-GB" sz="1600" dirty="0">
              <a:solidFill>
                <a:srgbClr val="000000"/>
              </a:solidFill>
              <a:latin typeface="Calibri" panose="020F0502020204030204" pitchFamily="34" charset="0"/>
            </a:endParaRPr>
          </a:p>
          <a:p>
            <a:r>
              <a:rPr lang="en-GB" sz="1600" dirty="0">
                <a:solidFill>
                  <a:srgbClr val="000000"/>
                </a:solidFill>
                <a:latin typeface="Calibri" panose="020F0502020204030204" pitchFamily="34" charset="0"/>
              </a:rPr>
              <a:t>This is a free, dedicated, confidential and impartial service based in Norwich. </a:t>
            </a:r>
          </a:p>
          <a:p>
            <a:r>
              <a:rPr lang="en-GB" sz="1600" dirty="0">
                <a:solidFill>
                  <a:srgbClr val="000000"/>
                </a:solidFill>
                <a:latin typeface="Calibri" panose="020F0502020204030204" pitchFamily="34" charset="0"/>
              </a:rPr>
              <a:t>They provide information, advice and support to children, young people and parents/carers about SEND.</a:t>
            </a:r>
          </a:p>
          <a:p>
            <a:r>
              <a:rPr lang="en-GB" sz="1600" dirty="0"/>
              <a:t>: 01603 704070 </a:t>
            </a:r>
          </a:p>
          <a:p>
            <a:r>
              <a:rPr lang="en-GB" sz="1600" dirty="0"/>
              <a:t>: norfolksendiass@norfolk.gov.uk</a:t>
            </a:r>
          </a:p>
        </p:txBody>
      </p:sp>
      <p:sp>
        <p:nvSpPr>
          <p:cNvPr id="6" name="Rectangle 5"/>
          <p:cNvSpPr/>
          <p:nvPr/>
        </p:nvSpPr>
        <p:spPr>
          <a:xfrm>
            <a:off x="6343650" y="1411696"/>
            <a:ext cx="5076824" cy="5693866"/>
          </a:xfrm>
          <a:prstGeom prst="rect">
            <a:avLst/>
          </a:prstGeom>
        </p:spPr>
        <p:txBody>
          <a:bodyPr wrap="square">
            <a:spAutoFit/>
          </a:bodyPr>
          <a:lstStyle/>
          <a:p>
            <a:r>
              <a:rPr lang="en-GB" sz="1400" b="1" dirty="0">
                <a:solidFill>
                  <a:srgbClr val="000000"/>
                </a:solidFill>
                <a:latin typeface="Calibri" panose="020F0502020204030204" pitchFamily="34" charset="0"/>
              </a:rPr>
              <a:t>East Coast Community Healthcare</a:t>
            </a:r>
            <a:r>
              <a:rPr lang="en-GB" sz="1400" dirty="0">
                <a:solidFill>
                  <a:srgbClr val="000000"/>
                </a:solidFill>
                <a:latin typeface="Calibri" panose="020F0502020204030204" pitchFamily="34" charset="0"/>
              </a:rPr>
              <a:t> - A staff owned Social Enterprise, providing community based NHS and social care in Norfolk. This includes children’s speech and language therapy and diabetes services. </a:t>
            </a:r>
          </a:p>
          <a:p>
            <a:r>
              <a:rPr lang="en-GB" sz="1400" dirty="0">
                <a:solidFill>
                  <a:srgbClr val="000000"/>
                </a:solidFill>
                <a:latin typeface="Wingdings" panose="05000000000000000000" pitchFamily="2" charset="2"/>
              </a:rPr>
              <a:t></a:t>
            </a:r>
            <a:r>
              <a:rPr lang="en-GB" sz="1400" dirty="0">
                <a:solidFill>
                  <a:srgbClr val="000000"/>
                </a:solidFill>
                <a:latin typeface="Calibri" panose="020F0502020204030204" pitchFamily="34" charset="0"/>
              </a:rPr>
              <a:t>:  01502 445445</a:t>
            </a:r>
          </a:p>
          <a:p>
            <a:r>
              <a:rPr lang="en-GB" sz="1400" dirty="0">
                <a:solidFill>
                  <a:srgbClr val="000000"/>
                </a:solidFill>
                <a:latin typeface="Wingdings" panose="05000000000000000000" pitchFamily="2" charset="2"/>
              </a:rPr>
              <a:t></a:t>
            </a:r>
            <a:r>
              <a:rPr lang="en-GB" sz="1400" dirty="0">
                <a:solidFill>
                  <a:srgbClr val="000000"/>
                </a:solidFill>
                <a:latin typeface="Calibri" panose="020F0502020204030204" pitchFamily="34" charset="0"/>
              </a:rPr>
              <a:t>: ecch.enquiry@nhs.net</a:t>
            </a:r>
          </a:p>
          <a:p>
            <a:r>
              <a:rPr lang="en-GB" sz="1400" dirty="0">
                <a:solidFill>
                  <a:srgbClr val="000000"/>
                </a:solidFill>
                <a:latin typeface="Calibri" panose="020F0502020204030204" pitchFamily="34" charset="0"/>
              </a:rPr>
              <a:t>Website: </a:t>
            </a:r>
            <a:r>
              <a:rPr lang="en-GB" sz="1400" dirty="0">
                <a:solidFill>
                  <a:srgbClr val="000000"/>
                </a:solidFill>
                <a:latin typeface="Calibri" panose="020F0502020204030204" pitchFamily="34" charset="0"/>
                <a:hlinkClick r:id="rId5"/>
              </a:rPr>
              <a:t>https://www.ecch.org/</a:t>
            </a:r>
            <a:r>
              <a:rPr lang="en-GB" sz="1400" dirty="0">
                <a:solidFill>
                  <a:srgbClr val="000000"/>
                </a:solidFill>
                <a:latin typeface="Calibri" panose="020F0502020204030204" pitchFamily="34" charset="0"/>
              </a:rPr>
              <a:t> </a:t>
            </a:r>
          </a:p>
          <a:p>
            <a:endParaRPr lang="en-GB" sz="1400" dirty="0">
              <a:solidFill>
                <a:srgbClr val="000000"/>
              </a:solidFill>
              <a:latin typeface="Calibri" panose="020F0502020204030204" pitchFamily="34" charset="0"/>
            </a:endParaRPr>
          </a:p>
          <a:p>
            <a:r>
              <a:rPr lang="en-GB" sz="1400" b="1" dirty="0"/>
              <a:t>The Benjamin Foundation</a:t>
            </a:r>
            <a:r>
              <a:rPr lang="en-GB" sz="1400" dirty="0"/>
              <a:t>  - Supporting children, young people and families across Norfolk to overcome big challenges in their lives. They are able to provide emotional wellbeing support to children and advice to parents and carers. </a:t>
            </a:r>
          </a:p>
          <a:p>
            <a:r>
              <a:rPr lang="en-GB" sz="1400" dirty="0"/>
              <a:t>: 01603 615670</a:t>
            </a:r>
          </a:p>
          <a:p>
            <a:r>
              <a:rPr lang="en-GB" sz="1400" dirty="0"/>
              <a:t>: info@benjaminfoundation.co.uk</a:t>
            </a:r>
          </a:p>
          <a:p>
            <a:r>
              <a:rPr lang="en-GB" sz="1400" dirty="0"/>
              <a:t>Website: </a:t>
            </a:r>
            <a:r>
              <a:rPr lang="en-GB" sz="1400" dirty="0">
                <a:hlinkClick r:id="rId6"/>
              </a:rPr>
              <a:t>https://benjaminfoundation.co.uk/</a:t>
            </a:r>
            <a:r>
              <a:rPr lang="en-GB" sz="1400" dirty="0"/>
              <a:t> </a:t>
            </a:r>
          </a:p>
          <a:p>
            <a:endParaRPr lang="en-GB" sz="1400" dirty="0"/>
          </a:p>
          <a:p>
            <a:r>
              <a:rPr lang="en-GB" sz="1400" b="1" dirty="0"/>
              <a:t>Point 1</a:t>
            </a:r>
            <a:r>
              <a:rPr lang="en-GB" sz="1400" dirty="0"/>
              <a:t> - A service for children and young people in Norfolk who are experiencing the early signs of mental health difficulties. They can provide brief counselling, access to parenting programmes, cognitive behavioural therapy informed strategies, themed group and individual interventions and professional consultation. </a:t>
            </a:r>
          </a:p>
          <a:p>
            <a:r>
              <a:rPr lang="en-GB" sz="1400" dirty="0"/>
              <a:t>: 0800 977 4077</a:t>
            </a:r>
          </a:p>
          <a:p>
            <a:r>
              <a:rPr lang="en-GB" sz="1400" dirty="0"/>
              <a:t>: Point1-support@ormistonfamilies.org.uk</a:t>
            </a:r>
          </a:p>
          <a:p>
            <a:r>
              <a:rPr lang="en-GB" sz="1400" dirty="0"/>
              <a:t>Website: </a:t>
            </a:r>
            <a:r>
              <a:rPr lang="en-GB" sz="1400" dirty="0">
                <a:hlinkClick r:id="rId7"/>
              </a:rPr>
              <a:t>https://www.ormiston.org/what-we-do/mental-health-and-wellbeing/</a:t>
            </a:r>
            <a:r>
              <a:rPr lang="en-GB" sz="1400" dirty="0"/>
              <a:t> </a:t>
            </a:r>
          </a:p>
        </p:txBody>
      </p:sp>
    </p:spTree>
    <p:extLst>
      <p:ext uri="{BB962C8B-B14F-4D97-AF65-F5344CB8AC3E}">
        <p14:creationId xmlns:p14="http://schemas.microsoft.com/office/powerpoint/2010/main" val="113289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409700" y="352425"/>
            <a:ext cx="8943975" cy="461665"/>
          </a:xfrm>
          <a:prstGeom prst="rect">
            <a:avLst/>
          </a:prstGeom>
          <a:noFill/>
        </p:spPr>
        <p:txBody>
          <a:bodyPr wrap="square" rtlCol="0">
            <a:spAutoFit/>
          </a:bodyPr>
          <a:lstStyle/>
          <a:p>
            <a:pPr algn="ctr"/>
            <a:r>
              <a:rPr lang="en-GB" sz="2400" dirty="0"/>
              <a:t>Other useful links</a:t>
            </a:r>
          </a:p>
        </p:txBody>
      </p:sp>
      <p:sp>
        <p:nvSpPr>
          <p:cNvPr id="6" name="Rectangle 5"/>
          <p:cNvSpPr/>
          <p:nvPr/>
        </p:nvSpPr>
        <p:spPr>
          <a:xfrm>
            <a:off x="419101" y="1166843"/>
            <a:ext cx="11410950" cy="3693319"/>
          </a:xfrm>
          <a:prstGeom prst="rect">
            <a:avLst/>
          </a:prstGeom>
        </p:spPr>
        <p:txBody>
          <a:bodyPr wrap="square">
            <a:spAutoFit/>
          </a:bodyPr>
          <a:lstStyle/>
          <a:p>
            <a:r>
              <a:rPr lang="en-GB" dirty="0">
                <a:solidFill>
                  <a:srgbClr val="000000"/>
                </a:solidFill>
                <a:latin typeface="Calibri" panose="020F0502020204030204" pitchFamily="34" charset="0"/>
              </a:rPr>
              <a:t>Below </a:t>
            </a:r>
            <a:r>
              <a:rPr lang="en-GB" dirty="0" smtClean="0">
                <a:solidFill>
                  <a:srgbClr val="000000"/>
                </a:solidFill>
                <a:latin typeface="Calibri" panose="020F0502020204030204" pitchFamily="34" charset="0"/>
              </a:rPr>
              <a:t>are </a:t>
            </a:r>
            <a:r>
              <a:rPr lang="en-GB" dirty="0">
                <a:solidFill>
                  <a:srgbClr val="000000"/>
                </a:solidFill>
                <a:latin typeface="Calibri" panose="020F0502020204030204" pitchFamily="34" charset="0"/>
              </a:rPr>
              <a:t>other websites that you may find useful and informative.</a:t>
            </a:r>
          </a:p>
          <a:p>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SEND Code of Practice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a:t>
            </a:r>
          </a:p>
          <a:p>
            <a:r>
              <a:rPr lang="en-GB" dirty="0">
                <a:solidFill>
                  <a:srgbClr val="000000"/>
                </a:solidFill>
                <a:latin typeface="Calibri" panose="020F0502020204030204" pitchFamily="34" charset="0"/>
              </a:rPr>
              <a:t>Autism Education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2"/>
              </a:rPr>
              <a:t>www.autismeducationtrust.org.uk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National Autistic Society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3"/>
              </a:rPr>
              <a:t>https://www.autism.org.uk/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ASD Helping Hands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4"/>
              </a:rPr>
              <a:t>https://www.asdhelpinghands.org.uk/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The ADHD Foundation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5"/>
              </a:rPr>
              <a:t>https://adhdfoundation.org.uk/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Down’s Syndrome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a:t>
            </a:r>
            <a:r>
              <a:rPr lang="en-GB" dirty="0"/>
              <a:t> </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British Dyslexia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Dyslexia-</a:t>
            </a:r>
            <a:r>
              <a:rPr lang="en-GB" dirty="0" err="1">
                <a:solidFill>
                  <a:srgbClr val="000000"/>
                </a:solidFill>
                <a:latin typeface="Calibri" panose="020F0502020204030204" pitchFamily="34" charset="0"/>
              </a:rPr>
              <a:t>SpLD</a:t>
            </a:r>
            <a:r>
              <a:rPr lang="en-GB" dirty="0">
                <a:solidFill>
                  <a:srgbClr val="000000"/>
                </a:solidFill>
                <a:latin typeface="Calibri" panose="020F0502020204030204" pitchFamily="34" charset="0"/>
              </a:rPr>
              <a:t>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6"/>
              </a:rPr>
              <a:t>www.thedyslexia-spldtrust.org.uk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Dyspraxia Foundation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7"/>
              </a:rPr>
              <a:t>www.dyspraxiafoundation.org.uk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Dyscalculia Association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8"/>
              </a:rPr>
              <a:t>http://www.dyscalculiaassociation.uk/</a:t>
            </a:r>
            <a:r>
              <a:rPr lang="en-GB" dirty="0">
                <a:solidFill>
                  <a:srgbClr val="000000"/>
                </a:solidFill>
                <a:latin typeface="Calibri" panose="020F0502020204030204" pitchFamily="34" charset="0"/>
              </a:rPr>
              <a:t> </a:t>
            </a:r>
          </a:p>
          <a:p>
            <a:r>
              <a:rPr lang="en-GB" dirty="0">
                <a:solidFill>
                  <a:srgbClr val="000000"/>
                </a:solidFill>
                <a:latin typeface="Calibri" panose="020F0502020204030204" pitchFamily="34" charset="0"/>
              </a:rPr>
              <a:t>The Communication Trust </a:t>
            </a:r>
            <a:r>
              <a:rPr lang="en-GB" dirty="0">
                <a:solidFill>
                  <a:srgbClr val="000000"/>
                </a:solidFill>
                <a:latin typeface="Wingdings" panose="05000000000000000000" pitchFamily="2" charset="2"/>
              </a:rPr>
              <a:t></a:t>
            </a:r>
            <a:r>
              <a:rPr lang="en-GB" dirty="0">
                <a:solidFill>
                  <a:srgbClr val="000000"/>
                </a:solidFill>
                <a:latin typeface="Calibri" panose="020F0502020204030204" pitchFamily="34" charset="0"/>
              </a:rPr>
              <a:t>: </a:t>
            </a:r>
            <a:r>
              <a:rPr lang="en-GB" dirty="0">
                <a:solidFill>
                  <a:srgbClr val="000000"/>
                </a:solidFill>
                <a:latin typeface="Calibri" panose="020F0502020204030204" pitchFamily="34" charset="0"/>
                <a:hlinkClick r:id="rId9"/>
              </a:rPr>
              <a:t>https://ican.org.uk/</a:t>
            </a:r>
            <a:r>
              <a:rPr lang="en-GB" dirty="0">
                <a:solidFill>
                  <a:srgbClr val="000000"/>
                </a:solidFill>
                <a:latin typeface="Calibri" panose="020F0502020204030204" pitchFamily="34" charset="0"/>
              </a:rPr>
              <a:t> </a:t>
            </a:r>
            <a:endParaRPr lang="en-GB" dirty="0"/>
          </a:p>
        </p:txBody>
      </p:sp>
      <p:sp>
        <p:nvSpPr>
          <p:cNvPr id="7" name="Rectangle 6"/>
          <p:cNvSpPr/>
          <p:nvPr/>
        </p:nvSpPr>
        <p:spPr>
          <a:xfrm>
            <a:off x="2886075" y="1677085"/>
            <a:ext cx="8496300" cy="923330"/>
          </a:xfrm>
          <a:prstGeom prst="rect">
            <a:avLst/>
          </a:prstGeom>
        </p:spPr>
        <p:txBody>
          <a:bodyPr wrap="square">
            <a:spAutoFit/>
          </a:bodyPr>
          <a:lstStyle/>
          <a:p>
            <a:r>
              <a:rPr lang="en-GB" dirty="0">
                <a:solidFill>
                  <a:srgbClr val="000000"/>
                </a:solidFill>
                <a:latin typeface="Calibri" panose="020F0502020204030204" pitchFamily="34" charset="0"/>
                <a:hlinkClick r:id="rId10"/>
              </a:rPr>
              <a:t>https://www.gov.uk/government/publications/send-code-of-practice-0-to-25</a:t>
            </a:r>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 </a:t>
            </a:r>
            <a:endParaRPr lang="en-GB" dirty="0"/>
          </a:p>
        </p:txBody>
      </p:sp>
      <p:sp>
        <p:nvSpPr>
          <p:cNvPr id="8" name="Rectangle 7"/>
          <p:cNvSpPr/>
          <p:nvPr/>
        </p:nvSpPr>
        <p:spPr>
          <a:xfrm>
            <a:off x="3346667" y="3343127"/>
            <a:ext cx="3625633" cy="369332"/>
          </a:xfrm>
          <a:prstGeom prst="rect">
            <a:avLst/>
          </a:prstGeom>
        </p:spPr>
        <p:txBody>
          <a:bodyPr wrap="square">
            <a:spAutoFit/>
          </a:bodyPr>
          <a:lstStyle/>
          <a:p>
            <a:r>
              <a:rPr lang="en-GB" dirty="0">
                <a:solidFill>
                  <a:srgbClr val="000000"/>
                </a:solidFill>
                <a:latin typeface="Calibri" panose="020F0502020204030204" pitchFamily="34" charset="0"/>
                <a:hlinkClick r:id="rId11"/>
              </a:rPr>
              <a:t>www.bdadyslexia.org.uk</a:t>
            </a:r>
            <a:r>
              <a:rPr lang="en-GB" dirty="0">
                <a:solidFill>
                  <a:srgbClr val="000000"/>
                </a:solidFill>
                <a:latin typeface="Calibri" panose="020F0502020204030204" pitchFamily="34" charset="0"/>
              </a:rPr>
              <a:t> </a:t>
            </a:r>
            <a:endParaRPr lang="en-GB" dirty="0"/>
          </a:p>
        </p:txBody>
      </p:sp>
      <p:sp>
        <p:nvSpPr>
          <p:cNvPr id="9" name="Rectangle 8"/>
          <p:cNvSpPr/>
          <p:nvPr/>
        </p:nvSpPr>
        <p:spPr>
          <a:xfrm>
            <a:off x="3624374" y="3083957"/>
            <a:ext cx="3252675" cy="369332"/>
          </a:xfrm>
          <a:prstGeom prst="rect">
            <a:avLst/>
          </a:prstGeom>
        </p:spPr>
        <p:txBody>
          <a:bodyPr wrap="square">
            <a:spAutoFit/>
          </a:bodyPr>
          <a:lstStyle/>
          <a:p>
            <a:r>
              <a:rPr lang="en-GB" dirty="0">
                <a:solidFill>
                  <a:srgbClr val="000000"/>
                </a:solidFill>
                <a:latin typeface="Calibri" panose="020F0502020204030204" pitchFamily="34" charset="0"/>
                <a:hlinkClick r:id="rId12"/>
              </a:rPr>
              <a:t>www.downs-syndrome.org.uk</a:t>
            </a:r>
            <a:r>
              <a:rPr lang="en-GB"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220032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354347" y="793630"/>
            <a:ext cx="9583947" cy="5878532"/>
          </a:xfrm>
          <a:prstGeom prst="rect">
            <a:avLst/>
          </a:prstGeom>
          <a:noFill/>
        </p:spPr>
        <p:txBody>
          <a:bodyPr wrap="square" rtlCol="0">
            <a:spAutoFit/>
          </a:bodyPr>
          <a:lstStyle/>
          <a:p>
            <a:pPr algn="ctr"/>
            <a:r>
              <a:rPr lang="en-GB" sz="3600" dirty="0"/>
              <a:t>School Contact Information</a:t>
            </a:r>
          </a:p>
          <a:p>
            <a:pPr algn="ctr"/>
            <a:endParaRPr lang="en-GB" sz="4000" dirty="0"/>
          </a:p>
          <a:p>
            <a:r>
              <a:rPr lang="en-GB" dirty="0"/>
              <a:t>If you wish to discuss our SEND provision further, please contact us:</a:t>
            </a:r>
          </a:p>
          <a:p>
            <a:endParaRPr lang="en-GB" dirty="0"/>
          </a:p>
          <a:p>
            <a:r>
              <a:rPr lang="en-GB" dirty="0"/>
              <a:t>Head Teacher: Mr Rob Jones </a:t>
            </a:r>
          </a:p>
          <a:p>
            <a:r>
              <a:rPr lang="en-GB" dirty="0"/>
              <a:t>Email - (</a:t>
            </a:r>
            <a:r>
              <a:rPr lang="en-GB" dirty="0">
                <a:hlinkClick r:id="rId2"/>
              </a:rPr>
              <a:t>head@wreningham.norfolk.sch.uk</a:t>
            </a:r>
            <a:r>
              <a:rPr lang="en-GB" dirty="0"/>
              <a:t>)</a:t>
            </a:r>
          </a:p>
          <a:p>
            <a:endParaRPr lang="en-GB" dirty="0"/>
          </a:p>
          <a:p>
            <a:r>
              <a:rPr lang="en-GB" dirty="0"/>
              <a:t>SENCO: Ms Julie Leader </a:t>
            </a:r>
          </a:p>
          <a:p>
            <a:r>
              <a:rPr lang="en-GB" dirty="0"/>
              <a:t>Email - (</a:t>
            </a:r>
            <a:r>
              <a:rPr lang="en-GB" dirty="0">
                <a:hlinkClick r:id="rId3"/>
              </a:rPr>
              <a:t>SENCO@wreningham.norfolk.sch.uk</a:t>
            </a:r>
            <a:r>
              <a:rPr lang="en-GB" dirty="0"/>
              <a:t>)</a:t>
            </a:r>
          </a:p>
          <a:p>
            <a:endParaRPr lang="en-GB" dirty="0"/>
          </a:p>
          <a:p>
            <a:r>
              <a:rPr lang="en-GB" dirty="0"/>
              <a:t>SEND Governor: Ms Katie Burrell </a:t>
            </a:r>
          </a:p>
          <a:p>
            <a:r>
              <a:rPr lang="en-GB" dirty="0"/>
              <a:t>Email - (</a:t>
            </a:r>
            <a:r>
              <a:rPr lang="en-GB" dirty="0">
                <a:hlinkClick r:id="rId4"/>
              </a:rPr>
              <a:t>office@wreningham.norfolk.sch.uk</a:t>
            </a:r>
            <a:r>
              <a:rPr lang="en-GB" dirty="0"/>
              <a:t>) </a:t>
            </a:r>
          </a:p>
          <a:p>
            <a:endParaRPr lang="en-GB" dirty="0"/>
          </a:p>
          <a:p>
            <a:r>
              <a:rPr lang="en-GB" dirty="0"/>
              <a:t>School Phone Number: 01508 489355</a:t>
            </a:r>
          </a:p>
          <a:p>
            <a:endParaRPr lang="en-GB" dirty="0"/>
          </a:p>
          <a:p>
            <a:endParaRPr lang="en-GB" dirty="0"/>
          </a:p>
          <a:p>
            <a:endParaRPr lang="en-GB" dirty="0"/>
          </a:p>
          <a:p>
            <a:endParaRPr lang="en-GB" dirty="0"/>
          </a:p>
          <a:p>
            <a:endParaRPr lang="en-GB" sz="1200" dirty="0"/>
          </a:p>
        </p:txBody>
      </p:sp>
    </p:spTree>
    <p:extLst>
      <p:ext uri="{BB962C8B-B14F-4D97-AF65-F5344CB8AC3E}">
        <p14:creationId xmlns:p14="http://schemas.microsoft.com/office/powerpoint/2010/main" val="41037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552450" y="396359"/>
            <a:ext cx="10648950" cy="3600986"/>
          </a:xfrm>
          <a:prstGeom prst="rect">
            <a:avLst/>
          </a:prstGeom>
        </p:spPr>
        <p:txBody>
          <a:bodyPr wrap="square">
            <a:spAutoFit/>
          </a:bodyPr>
          <a:lstStyle/>
          <a:p>
            <a:pPr algn="ctr"/>
            <a:r>
              <a:rPr lang="en-GB" sz="2400" dirty="0">
                <a:solidFill>
                  <a:srgbClr val="000000"/>
                </a:solidFill>
                <a:latin typeface="Calibri" panose="020F0502020204030204" pitchFamily="34" charset="0"/>
              </a:rPr>
              <a:t>How has school funding supported SEN provision?</a:t>
            </a:r>
          </a:p>
          <a:p>
            <a:pPr algn="ctr"/>
            <a:endParaRPr lang="en-GB" sz="2400"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The funding has enabled the school to provide 1-to-1 support for high medical needs relating to a diagnosis of diabetes</a:t>
            </a:r>
            <a:r>
              <a:rPr lang="en-GB" dirty="0" smtClean="0">
                <a:solidFill>
                  <a:srgbClr val="000000"/>
                </a:solidFill>
                <a:latin typeface="Calibri" panose="020F0502020204030204" pitchFamily="34" charset="0"/>
              </a:rPr>
              <a:t>.</a:t>
            </a:r>
          </a:p>
          <a:p>
            <a:r>
              <a:rPr lang="en-GB" dirty="0" smtClean="0">
                <a:solidFill>
                  <a:srgbClr val="000000"/>
                </a:solidFill>
                <a:latin typeface="Calibri" panose="020F0502020204030204" pitchFamily="34" charset="0"/>
              </a:rPr>
              <a:t>Funding to provide 1-1 support for a child in EYFS.</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School resources including books developed to support children with dyslexia have been purchased.</a:t>
            </a:r>
          </a:p>
          <a:p>
            <a:r>
              <a:rPr lang="en-GB" dirty="0">
                <a:solidFill>
                  <a:srgbClr val="000000"/>
                </a:solidFill>
                <a:latin typeface="Calibri" panose="020F0502020204030204" pitchFamily="34" charset="0"/>
              </a:rPr>
              <a:t>Education psychologist services have been purchased.</a:t>
            </a:r>
          </a:p>
          <a:p>
            <a:r>
              <a:rPr lang="en-GB" dirty="0">
                <a:solidFill>
                  <a:srgbClr val="000000"/>
                </a:solidFill>
                <a:latin typeface="Calibri" panose="020F0502020204030204" pitchFamily="34" charset="0"/>
              </a:rPr>
              <a:t>Dyslexia outreach services have been purchased to enable an accurate diagnosis of need.</a:t>
            </a:r>
          </a:p>
          <a:p>
            <a:r>
              <a:rPr lang="en-GB" dirty="0">
                <a:solidFill>
                  <a:srgbClr val="000000"/>
                </a:solidFill>
                <a:latin typeface="Calibri" panose="020F0502020204030204" pitchFamily="34" charset="0"/>
              </a:rPr>
              <a:t>ELSA has been funded ongoing and including supervision time and </a:t>
            </a:r>
            <a:r>
              <a:rPr lang="en-GB" dirty="0" smtClean="0">
                <a:solidFill>
                  <a:srgbClr val="000000"/>
                </a:solidFill>
                <a:latin typeface="Calibri" panose="020F0502020204030204" pitchFamily="34" charset="0"/>
              </a:rPr>
              <a:t>another ELSA has been trained.</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Funding has enabled additional adult support to </a:t>
            </a:r>
            <a:r>
              <a:rPr lang="en-GB" dirty="0" smtClean="0">
                <a:solidFill>
                  <a:srgbClr val="000000"/>
                </a:solidFill>
                <a:latin typeface="Calibri" panose="020F0502020204030204" pitchFamily="34" charset="0"/>
              </a:rPr>
              <a:t>run </a:t>
            </a:r>
            <a:r>
              <a:rPr lang="en-GB" dirty="0">
                <a:solidFill>
                  <a:srgbClr val="000000"/>
                </a:solidFill>
                <a:latin typeface="Calibri" panose="020F0502020204030204" pitchFamily="34" charset="0"/>
              </a:rPr>
              <a:t>interventions and meet individual children’s needs.</a:t>
            </a:r>
          </a:p>
          <a:p>
            <a:r>
              <a:rPr lang="en-GB" dirty="0">
                <a:solidFill>
                  <a:srgbClr val="000000"/>
                </a:solidFill>
                <a:latin typeface="Calibri" panose="020F0502020204030204" pitchFamily="34" charset="0"/>
              </a:rPr>
              <a:t>Funding has supported training for all staff including Stepping </a:t>
            </a:r>
            <a:r>
              <a:rPr lang="en-GB" dirty="0" smtClean="0">
                <a:solidFill>
                  <a:srgbClr val="000000"/>
                </a:solidFill>
                <a:latin typeface="Calibri" panose="020F0502020204030204" pitchFamily="34" charset="0"/>
              </a:rPr>
              <a:t>Stones.</a:t>
            </a:r>
          </a:p>
          <a:p>
            <a:r>
              <a:rPr lang="en-GB" dirty="0" smtClean="0">
                <a:solidFill>
                  <a:srgbClr val="000000"/>
                </a:solidFill>
                <a:latin typeface="Calibri" panose="020F0502020204030204" pitchFamily="34" charset="0"/>
              </a:rPr>
              <a:t>Funding for Art Therapy supporting a child through bereavement.</a:t>
            </a:r>
            <a:endParaRPr lang="en-GB" dirty="0"/>
          </a:p>
        </p:txBody>
      </p:sp>
    </p:spTree>
    <p:extLst>
      <p:ext uri="{BB962C8B-B14F-4D97-AF65-F5344CB8AC3E}">
        <p14:creationId xmlns:p14="http://schemas.microsoft.com/office/powerpoint/2010/main" val="384627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47675" y="1089898"/>
            <a:ext cx="11372850" cy="3970318"/>
          </a:xfrm>
          <a:prstGeom prst="rect">
            <a:avLst/>
          </a:prstGeom>
        </p:spPr>
        <p:txBody>
          <a:bodyPr wrap="square">
            <a:spAutoFit/>
          </a:bodyPr>
          <a:lstStyle/>
          <a:p>
            <a:r>
              <a:rPr lang="en-GB" dirty="0">
                <a:solidFill>
                  <a:srgbClr val="000000"/>
                </a:solidFill>
                <a:latin typeface="Calibri" panose="020F0502020204030204" pitchFamily="34" charset="0"/>
              </a:rPr>
              <a:t>“Local authorities must publish a Local Offer, setting out in one place information about provision they expect to be available across education, health and social care for children and young people in their area who have SEN or are disabled."</a:t>
            </a:r>
          </a:p>
          <a:p>
            <a:r>
              <a:rPr lang="en-GB" dirty="0">
                <a:solidFill>
                  <a:srgbClr val="000000"/>
                </a:solidFill>
                <a:latin typeface="Calibri" panose="020F0502020204030204" pitchFamily="34" charset="0"/>
              </a:rPr>
              <a:t>The purpose of the Local Offer is:</a:t>
            </a:r>
          </a:p>
          <a:p>
            <a:r>
              <a:rPr lang="en-GB" dirty="0">
                <a:solidFill>
                  <a:srgbClr val="000000"/>
                </a:solidFill>
                <a:latin typeface="Arial" panose="020B0604020202020204" pitchFamily="34" charset="0"/>
              </a:rPr>
              <a:t>•</a:t>
            </a:r>
            <a:r>
              <a:rPr lang="en-GB" dirty="0">
                <a:solidFill>
                  <a:srgbClr val="000000"/>
                </a:solidFill>
                <a:latin typeface="Calibri" panose="020F0502020204030204" pitchFamily="34" charset="0"/>
              </a:rPr>
              <a:t>To provide clear, comprehensive, accessible and up-to-date information about the available provision and how to access it</a:t>
            </a:r>
          </a:p>
          <a:p>
            <a:r>
              <a:rPr lang="en-GB" dirty="0">
                <a:solidFill>
                  <a:srgbClr val="000000"/>
                </a:solidFill>
                <a:latin typeface="Arial" panose="020B0604020202020204" pitchFamily="34" charset="0"/>
              </a:rPr>
              <a:t>•</a:t>
            </a:r>
            <a:r>
              <a:rPr lang="en-GB" dirty="0">
                <a:solidFill>
                  <a:srgbClr val="000000"/>
                </a:solidFill>
                <a:latin typeface="Calibri" panose="020F0502020204030204" pitchFamily="34" charset="0"/>
              </a:rPr>
              <a:t>To make provision more responsive to local needs and aspirations by directly involving disabled children and those with SEN and their parents, and service providers in its development and review. </a:t>
            </a: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(SEND Code of Practice, 2015)</a:t>
            </a:r>
          </a:p>
          <a:p>
            <a:endParaRPr lang="en-GB" dirty="0">
              <a:solidFill>
                <a:srgbClr val="000000"/>
              </a:solidFill>
              <a:latin typeface="Calibri" panose="020F0502020204030204" pitchFamily="34" charset="0"/>
            </a:endParaRPr>
          </a:p>
          <a:p>
            <a:r>
              <a:rPr lang="en-GB" b="1" dirty="0"/>
              <a:t>The Norfolk Local Offer Web site</a:t>
            </a:r>
            <a:endParaRPr lang="en-GB" dirty="0"/>
          </a:p>
          <a:p>
            <a:r>
              <a:rPr lang="en-GB" dirty="0">
                <a:hlinkClick r:id="rId2"/>
              </a:rPr>
              <a:t>https://www.norfolk.gov.uk/children-and-families/send-local-offer</a:t>
            </a:r>
            <a:r>
              <a:rPr lang="en-GB" dirty="0"/>
              <a:t> contains full information of the services available to children, young people and their families. </a:t>
            </a:r>
          </a:p>
        </p:txBody>
      </p:sp>
      <p:sp>
        <p:nvSpPr>
          <p:cNvPr id="3" name="TextBox 2"/>
          <p:cNvSpPr txBox="1"/>
          <p:nvPr/>
        </p:nvSpPr>
        <p:spPr>
          <a:xfrm>
            <a:off x="2514600" y="209550"/>
            <a:ext cx="6696075" cy="461665"/>
          </a:xfrm>
          <a:prstGeom prst="rect">
            <a:avLst/>
          </a:prstGeom>
          <a:noFill/>
        </p:spPr>
        <p:txBody>
          <a:bodyPr wrap="square" rtlCol="0">
            <a:spAutoFit/>
          </a:bodyPr>
          <a:lstStyle/>
          <a:p>
            <a:pPr algn="ctr"/>
            <a:r>
              <a:rPr lang="en-GB" sz="2400" dirty="0"/>
              <a:t>What is the Norfolk Local Offer?</a:t>
            </a:r>
          </a:p>
        </p:txBody>
      </p:sp>
      <p:pic>
        <p:nvPicPr>
          <p:cNvPr id="4" name="Picture 3"/>
          <p:cNvPicPr>
            <a:picLocks noChangeAspect="1"/>
          </p:cNvPicPr>
          <p:nvPr/>
        </p:nvPicPr>
        <p:blipFill>
          <a:blip r:embed="rId3"/>
          <a:stretch>
            <a:fillRect/>
          </a:stretch>
        </p:blipFill>
        <p:spPr>
          <a:xfrm>
            <a:off x="7724776" y="4867254"/>
            <a:ext cx="2828924" cy="1849680"/>
          </a:xfrm>
          <a:prstGeom prst="rect">
            <a:avLst/>
          </a:prstGeom>
        </p:spPr>
      </p:pic>
    </p:spTree>
    <p:extLst>
      <p:ext uri="{BB962C8B-B14F-4D97-AF65-F5344CB8AC3E}">
        <p14:creationId xmlns:p14="http://schemas.microsoft.com/office/powerpoint/2010/main" val="2227921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4443487" y="348734"/>
            <a:ext cx="2847190" cy="646331"/>
          </a:xfrm>
          <a:prstGeom prst="rect">
            <a:avLst/>
          </a:prstGeom>
        </p:spPr>
        <p:txBody>
          <a:bodyPr wrap="none">
            <a:spAutoFit/>
          </a:bodyPr>
          <a:lstStyle/>
          <a:p>
            <a:r>
              <a:rPr lang="en-GB" sz="3600" dirty="0">
                <a:solidFill>
                  <a:srgbClr val="000000"/>
                </a:solidFill>
                <a:latin typeface="Calibri" panose="020F0502020204030204" pitchFamily="34" charset="0"/>
              </a:rPr>
              <a:t>Have your say</a:t>
            </a:r>
            <a:endParaRPr lang="en-GB" sz="3600" dirty="0"/>
          </a:p>
        </p:txBody>
      </p:sp>
      <p:sp>
        <p:nvSpPr>
          <p:cNvPr id="4" name="Rectangle 3"/>
          <p:cNvSpPr/>
          <p:nvPr/>
        </p:nvSpPr>
        <p:spPr>
          <a:xfrm>
            <a:off x="600075" y="1931938"/>
            <a:ext cx="11077575" cy="2585323"/>
          </a:xfrm>
          <a:prstGeom prst="rect">
            <a:avLst/>
          </a:prstGeom>
        </p:spPr>
        <p:txBody>
          <a:bodyPr wrap="square">
            <a:spAutoFit/>
          </a:bodyPr>
          <a:lstStyle/>
          <a:p>
            <a:r>
              <a:rPr lang="en-GB" dirty="0">
                <a:solidFill>
                  <a:srgbClr val="000000"/>
                </a:solidFill>
                <a:latin typeface="Calibri" panose="020F0502020204030204" pitchFamily="34" charset="0"/>
              </a:rPr>
              <a:t>We welcome feedback. If you would like to offer feedback on this report, please do not hesitate to contact the school SENCO. We aim to support all children to the best of our ability.  However, </a:t>
            </a:r>
            <a:r>
              <a:rPr lang="en-GB" dirty="0">
                <a:solidFill>
                  <a:srgbClr val="000000"/>
                </a:solidFill>
              </a:rPr>
              <a:t>if you feel that you are not happy with the support that your child is being offered at </a:t>
            </a:r>
            <a:r>
              <a:rPr lang="en-GB" dirty="0" err="1">
                <a:solidFill>
                  <a:srgbClr val="000000"/>
                </a:solidFill>
              </a:rPr>
              <a:t>Wreningham</a:t>
            </a:r>
            <a:r>
              <a:rPr lang="en-GB" dirty="0">
                <a:solidFill>
                  <a:srgbClr val="000000"/>
                </a:solidFill>
              </a:rPr>
              <a:t> VC Primary School, in the first instance it is recommended that you talk through your concerns and the provision in place with the class teacher. If you are still concerned, it is advised that you arrange a meeting with our SENCO, Ms Julie Leader or the Head Teacher, Mr Rob Jones.</a:t>
            </a:r>
          </a:p>
          <a:p>
            <a:endParaRPr lang="en-GB" dirty="0">
              <a:solidFill>
                <a:srgbClr val="000000"/>
              </a:solidFill>
            </a:endParaRPr>
          </a:p>
          <a:p>
            <a:r>
              <a:rPr lang="en-GB" dirty="0"/>
              <a:t>For further information please see our complaints policy, using the link below</a:t>
            </a: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7290677" y="4763185"/>
            <a:ext cx="3794231" cy="1702992"/>
          </a:xfrm>
          <a:prstGeom prst="rect">
            <a:avLst/>
          </a:prstGeom>
        </p:spPr>
      </p:pic>
    </p:spTree>
    <p:extLst>
      <p:ext uri="{BB962C8B-B14F-4D97-AF65-F5344CB8AC3E}">
        <p14:creationId xmlns:p14="http://schemas.microsoft.com/office/powerpoint/2010/main" val="174853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43465" y="625525"/>
            <a:ext cx="10783018" cy="6232475"/>
          </a:xfrm>
          <a:prstGeom prst="rect">
            <a:avLst/>
          </a:prstGeom>
          <a:noFill/>
        </p:spPr>
        <p:txBody>
          <a:bodyPr wrap="square" rtlCol="0">
            <a:spAutoFit/>
          </a:bodyPr>
          <a:lstStyle/>
          <a:p>
            <a:pPr algn="ctr"/>
            <a:r>
              <a:rPr lang="en-GB" sz="3600" dirty="0"/>
              <a:t>What is SEND?</a:t>
            </a:r>
          </a:p>
          <a:p>
            <a:pPr algn="ctr"/>
            <a:endParaRPr lang="en-GB" sz="4000" dirty="0"/>
          </a:p>
          <a:p>
            <a:pPr>
              <a:lnSpc>
                <a:spcPct val="90000"/>
              </a:lnSpc>
            </a:pPr>
            <a:r>
              <a:rPr lang="en-GB" altLang="en-US" dirty="0"/>
              <a:t>Some of our pupils may require additional support so that they can access the curriculum and make progress at their own level</a:t>
            </a:r>
            <a:r>
              <a:rPr lang="en-GB" altLang="en-US" dirty="0">
                <a:solidFill>
                  <a:schemeClr val="tx2"/>
                </a:solidFill>
              </a:rPr>
              <a:t>.</a:t>
            </a:r>
          </a:p>
          <a:p>
            <a:pPr>
              <a:lnSpc>
                <a:spcPct val="90000"/>
              </a:lnSpc>
            </a:pPr>
            <a:r>
              <a:rPr lang="en-GB" altLang="en-US" dirty="0"/>
              <a:t> At different times in their school career, a child or young person may have a special educational need.  The </a:t>
            </a:r>
            <a:r>
              <a:rPr lang="en-GB" altLang="en-US" dirty="0">
                <a:hlinkClick r:id="rId2"/>
              </a:rPr>
              <a:t>Code of Practice</a:t>
            </a:r>
            <a:r>
              <a:rPr lang="en-GB" altLang="en-US" dirty="0"/>
              <a:t>  (2015) defines SEN as:</a:t>
            </a:r>
          </a:p>
          <a:p>
            <a:pPr>
              <a:lnSpc>
                <a:spcPct val="90000"/>
              </a:lnSpc>
            </a:pPr>
            <a:endParaRPr lang="en-GB" dirty="0"/>
          </a:p>
          <a:p>
            <a:r>
              <a:rPr lang="en-US" dirty="0">
                <a:solidFill>
                  <a:srgbClr val="0070C0"/>
                </a:solidFill>
              </a:rPr>
              <a:t>“A child or young person has SEN if they have a learning difficulty or disability which calls for special educational provision to be made for them. A child of compulsory school age or a young person has a learning difficulty or disability if they:</a:t>
            </a:r>
            <a:endParaRPr lang="en-GB" dirty="0">
              <a:solidFill>
                <a:srgbClr val="0070C0"/>
              </a:solidFill>
            </a:endParaRPr>
          </a:p>
          <a:p>
            <a:pPr marL="285750" lvl="0" indent="-285750">
              <a:buFont typeface="Arial" panose="020B0604020202020204" pitchFamily="34" charset="0"/>
              <a:buChar char="•"/>
            </a:pPr>
            <a:r>
              <a:rPr lang="en-US" dirty="0">
                <a:solidFill>
                  <a:srgbClr val="0070C0"/>
                </a:solidFill>
              </a:rPr>
              <a:t>have a significantly greater difficulty in learning than the majority of others of the same age; or</a:t>
            </a:r>
            <a:endParaRPr lang="en-GB" dirty="0">
              <a:solidFill>
                <a:srgbClr val="0070C0"/>
              </a:solidFill>
            </a:endParaRPr>
          </a:p>
          <a:p>
            <a:pPr marL="285750" lvl="0" indent="-285750">
              <a:buFont typeface="Arial" panose="020B0604020202020204" pitchFamily="34" charset="0"/>
              <a:buChar char="•"/>
            </a:pPr>
            <a:r>
              <a:rPr lang="en-US" dirty="0">
                <a:solidFill>
                  <a:srgbClr val="0070C0"/>
                </a:solidFill>
              </a:rPr>
              <a:t>have a disability which prevents or hinders them from making use of educational facilities of a kind generally provided for others of the same age in mainstream schools or mainstream post-16 institutions.”</a:t>
            </a:r>
          </a:p>
          <a:p>
            <a:pPr marL="285750" lvl="0" indent="-285750">
              <a:buFont typeface="Arial" panose="020B0604020202020204" pitchFamily="34" charset="0"/>
              <a:buChar char="•"/>
            </a:pPr>
            <a:endParaRPr lang="en-US" dirty="0">
              <a:solidFill>
                <a:srgbClr val="0070C0"/>
              </a:solidFill>
            </a:endParaRPr>
          </a:p>
          <a:p>
            <a:r>
              <a:rPr lang="en-GB" altLang="en-US" dirty="0"/>
              <a:t>If a learner is identified as having SEND, we will work closely with the pupil and their parents to provide provision that is ‘additional to or different from’ the normal differentiated curriculum, intended to overcome the barrier to their learning.</a:t>
            </a:r>
          </a:p>
          <a:p>
            <a:pPr lvl="0"/>
            <a:endParaRPr lang="en-GB" dirty="0"/>
          </a:p>
          <a:p>
            <a:pPr algn="ctr"/>
            <a:endParaRPr lang="en-GB" sz="4000" dirty="0"/>
          </a:p>
        </p:txBody>
      </p:sp>
    </p:spTree>
    <p:extLst>
      <p:ext uri="{BB962C8B-B14F-4D97-AF65-F5344CB8AC3E}">
        <p14:creationId xmlns:p14="http://schemas.microsoft.com/office/powerpoint/2010/main" val="231473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767751" y="150430"/>
            <a:ext cx="10567358" cy="1384995"/>
          </a:xfrm>
          <a:prstGeom prst="rect">
            <a:avLst/>
          </a:prstGeom>
        </p:spPr>
        <p:txBody>
          <a:bodyPr wrap="square">
            <a:spAutoFit/>
          </a:bodyPr>
          <a:lstStyle/>
          <a:p>
            <a:pPr algn="ctr"/>
            <a:r>
              <a:rPr lang="en-GB" sz="2800" dirty="0"/>
              <a:t>What kinds of SEND do we support?</a:t>
            </a:r>
          </a:p>
          <a:p>
            <a:pPr algn="ctr"/>
            <a:r>
              <a:rPr lang="en-GB" sz="1400" dirty="0"/>
              <a:t>The SEND Code of Practice (2015) outlines 4 broad areas of need, as outlined below. “These four broad areas give an overview of the range of needs that should be planned for. The purpose of identification is to work out what action the school needs to take, and not to fit a pupil into a category. In practice, individual children or young people often have needs that cut across all these areas and their needs may change over time.” (SEND Code of Practice, 2015)</a:t>
            </a:r>
          </a:p>
        </p:txBody>
      </p:sp>
      <p:sp>
        <p:nvSpPr>
          <p:cNvPr id="5" name="Rounded Rectangle 4"/>
          <p:cNvSpPr/>
          <p:nvPr/>
        </p:nvSpPr>
        <p:spPr>
          <a:xfrm>
            <a:off x="704130" y="1729976"/>
            <a:ext cx="4595722" cy="19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14118" y="1583993"/>
            <a:ext cx="4373592" cy="2308324"/>
          </a:xfrm>
          <a:prstGeom prst="rect">
            <a:avLst/>
          </a:prstGeom>
          <a:noFill/>
        </p:spPr>
        <p:txBody>
          <a:bodyPr wrap="square" rtlCol="0">
            <a:spAutoFit/>
          </a:bodyPr>
          <a:lstStyle/>
          <a:p>
            <a:endParaRPr lang="en-GB" sz="1600" u="sng" dirty="0"/>
          </a:p>
          <a:p>
            <a:r>
              <a:rPr lang="en-GB" sz="1600" u="sng" dirty="0"/>
              <a:t>Cognition and Learning</a:t>
            </a:r>
          </a:p>
          <a:p>
            <a:r>
              <a:rPr lang="en-GB" sz="1600" dirty="0"/>
              <a:t>Children may:</a:t>
            </a:r>
          </a:p>
          <a:p>
            <a:pPr marL="285750" indent="-285750">
              <a:buFont typeface="Arial" panose="020B0604020202020204" pitchFamily="34" charset="0"/>
              <a:buChar char="•"/>
            </a:pPr>
            <a:r>
              <a:rPr lang="en-GB" sz="1600" dirty="0"/>
              <a:t>Learn at a slower pace</a:t>
            </a:r>
          </a:p>
          <a:p>
            <a:pPr marL="285750" indent="-285750">
              <a:buFont typeface="Arial" panose="020B0604020202020204" pitchFamily="34" charset="0"/>
              <a:buChar char="•"/>
            </a:pPr>
            <a:r>
              <a:rPr lang="en-GB" sz="1600" dirty="0"/>
              <a:t>Find the curriculum difficult</a:t>
            </a:r>
          </a:p>
          <a:p>
            <a:pPr marL="285750" indent="-285750">
              <a:buFont typeface="Arial" panose="020B0604020202020204" pitchFamily="34" charset="0"/>
              <a:buChar char="•"/>
            </a:pPr>
            <a:r>
              <a:rPr lang="en-GB" sz="1600" dirty="0"/>
              <a:t>Struggle with organisation and memory</a:t>
            </a:r>
          </a:p>
          <a:p>
            <a:pPr marL="285750" indent="-285750">
              <a:buFont typeface="Arial" panose="020B0604020202020204" pitchFamily="34" charset="0"/>
              <a:buChar char="•"/>
            </a:pPr>
            <a:r>
              <a:rPr lang="en-GB" sz="1600" dirty="0"/>
              <a:t>Have a specific difficulty in literacy or numeracy </a:t>
            </a:r>
            <a:r>
              <a:rPr lang="en-GB" sz="1600" dirty="0" err="1"/>
              <a:t>eg</a:t>
            </a:r>
            <a:r>
              <a:rPr lang="en-GB" sz="1600" dirty="0"/>
              <a:t> Dyslexia, Dyscalculia</a:t>
            </a:r>
          </a:p>
          <a:p>
            <a:endParaRPr lang="en-GB" sz="1600" dirty="0"/>
          </a:p>
        </p:txBody>
      </p:sp>
      <p:sp>
        <p:nvSpPr>
          <p:cNvPr id="8" name="Rounded Rectangle 7"/>
          <p:cNvSpPr/>
          <p:nvPr/>
        </p:nvSpPr>
        <p:spPr>
          <a:xfrm>
            <a:off x="6227553" y="1724869"/>
            <a:ext cx="4895490" cy="2114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21569" y="1840003"/>
            <a:ext cx="4140679" cy="2092881"/>
          </a:xfrm>
          <a:prstGeom prst="rect">
            <a:avLst/>
          </a:prstGeom>
          <a:noFill/>
        </p:spPr>
        <p:txBody>
          <a:bodyPr wrap="square" rtlCol="0">
            <a:spAutoFit/>
          </a:bodyPr>
          <a:lstStyle/>
          <a:p>
            <a:r>
              <a:rPr lang="en-GB" sz="1600" u="sng" dirty="0"/>
              <a:t>Sensory and/or Physical</a:t>
            </a:r>
          </a:p>
          <a:p>
            <a:r>
              <a:rPr lang="en-GB" sz="1600" dirty="0"/>
              <a:t>Children may have a:</a:t>
            </a:r>
          </a:p>
          <a:p>
            <a:pPr marL="285750" indent="-285750">
              <a:buFont typeface="Arial" panose="020B0604020202020204" pitchFamily="34" charset="0"/>
              <a:buChar char="•"/>
            </a:pPr>
            <a:r>
              <a:rPr lang="en-GB" sz="1600" dirty="0"/>
              <a:t>Vision impairment</a:t>
            </a:r>
          </a:p>
          <a:p>
            <a:pPr marL="285750" indent="-285750">
              <a:buFont typeface="Arial" panose="020B0604020202020204" pitchFamily="34" charset="0"/>
              <a:buChar char="•"/>
            </a:pPr>
            <a:r>
              <a:rPr lang="en-GB" sz="1600" dirty="0"/>
              <a:t>Hearing impairment</a:t>
            </a:r>
          </a:p>
          <a:p>
            <a:pPr marL="285750" indent="-285750">
              <a:buFont typeface="Arial" panose="020B0604020202020204" pitchFamily="34" charset="0"/>
              <a:buChar char="•"/>
            </a:pPr>
            <a:r>
              <a:rPr lang="en-GB" sz="1600" dirty="0"/>
              <a:t>Multi-sensory impairment</a:t>
            </a:r>
          </a:p>
          <a:p>
            <a:pPr marL="285750" indent="-285750">
              <a:buFont typeface="Arial" panose="020B0604020202020204" pitchFamily="34" charset="0"/>
              <a:buChar char="•"/>
            </a:pPr>
            <a:r>
              <a:rPr lang="en-GB" sz="1600" dirty="0"/>
              <a:t>Motor skill difficulties</a:t>
            </a:r>
          </a:p>
          <a:p>
            <a:pPr marL="285750" indent="-285750">
              <a:buFont typeface="Arial" panose="020B0604020202020204" pitchFamily="34" charset="0"/>
              <a:buChar char="•"/>
            </a:pPr>
            <a:r>
              <a:rPr lang="en-GB" sz="1600" dirty="0"/>
              <a:t>Physical disability</a:t>
            </a:r>
          </a:p>
          <a:p>
            <a:pPr marL="285750" indent="-285750">
              <a:buFont typeface="Arial" panose="020B0604020202020204" pitchFamily="34" charset="0"/>
              <a:buChar char="•"/>
            </a:pPr>
            <a:endParaRPr lang="en-GB" dirty="0"/>
          </a:p>
        </p:txBody>
      </p:sp>
      <p:sp>
        <p:nvSpPr>
          <p:cNvPr id="10" name="Rounded Rectangle 9"/>
          <p:cNvSpPr/>
          <p:nvPr/>
        </p:nvSpPr>
        <p:spPr>
          <a:xfrm>
            <a:off x="638355" y="3932884"/>
            <a:ext cx="4725118" cy="2130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04130" y="3786996"/>
            <a:ext cx="4662577" cy="3323987"/>
          </a:xfrm>
          <a:prstGeom prst="rect">
            <a:avLst/>
          </a:prstGeom>
          <a:noFill/>
        </p:spPr>
        <p:txBody>
          <a:bodyPr wrap="square" rtlCol="0">
            <a:spAutoFit/>
          </a:bodyPr>
          <a:lstStyle/>
          <a:p>
            <a:endParaRPr lang="en-GB" sz="1600" u="sng" dirty="0"/>
          </a:p>
          <a:p>
            <a:r>
              <a:rPr lang="en-GB" sz="1600" u="sng" dirty="0"/>
              <a:t>Communication and Interaction</a:t>
            </a:r>
          </a:p>
          <a:p>
            <a:r>
              <a:rPr lang="en-GB" sz="1600" dirty="0"/>
              <a:t>Children may:</a:t>
            </a:r>
          </a:p>
          <a:p>
            <a:pPr marL="285750" indent="-285750">
              <a:buFont typeface="Arial" panose="020B0604020202020204" pitchFamily="34" charset="0"/>
              <a:buChar char="•"/>
            </a:pPr>
            <a:r>
              <a:rPr lang="en-GB" sz="1600" dirty="0"/>
              <a:t>Struggle to speak or say what they want to</a:t>
            </a:r>
          </a:p>
          <a:p>
            <a:pPr marL="285750" indent="-285750">
              <a:buFont typeface="Arial" panose="020B0604020202020204" pitchFamily="34" charset="0"/>
              <a:buChar char="•"/>
            </a:pPr>
            <a:r>
              <a:rPr lang="en-GB" sz="1600" dirty="0"/>
              <a:t>Find it hard to understand what others are saying</a:t>
            </a:r>
          </a:p>
          <a:p>
            <a:pPr marL="285750" indent="-285750">
              <a:buFont typeface="Arial" panose="020B0604020202020204" pitchFamily="34" charset="0"/>
              <a:buChar char="•"/>
            </a:pPr>
            <a:r>
              <a:rPr lang="en-GB" sz="1600" dirty="0"/>
              <a:t>Find conversations and play confusing and challenging</a:t>
            </a:r>
          </a:p>
          <a:p>
            <a:pPr marL="285750" indent="-285750">
              <a:buFont typeface="Arial" panose="020B0604020202020204" pitchFamily="34" charset="0"/>
              <a:buChar char="•"/>
            </a:pPr>
            <a:r>
              <a:rPr lang="en-GB" sz="1600" dirty="0"/>
              <a:t>Have a diagnosis of Autism Spectrum Disorder (ASD)</a:t>
            </a:r>
          </a:p>
          <a:p>
            <a:endParaRPr lang="en-GB" sz="1600" dirty="0"/>
          </a:p>
          <a:p>
            <a:r>
              <a:rPr lang="en-GB" sz="1600" dirty="0"/>
              <a:t>Some children may have SEND which involves more than one of these areas.</a:t>
            </a:r>
          </a:p>
          <a:p>
            <a:endParaRPr lang="en-GB" dirty="0"/>
          </a:p>
        </p:txBody>
      </p:sp>
      <p:sp>
        <p:nvSpPr>
          <p:cNvPr id="12" name="Rounded Rectangle 11"/>
          <p:cNvSpPr/>
          <p:nvPr/>
        </p:nvSpPr>
        <p:spPr>
          <a:xfrm>
            <a:off x="6458309" y="4066654"/>
            <a:ext cx="4664734" cy="246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58309" y="3640347"/>
            <a:ext cx="4433978" cy="2800767"/>
          </a:xfrm>
          <a:prstGeom prst="rect">
            <a:avLst/>
          </a:prstGeom>
          <a:noFill/>
        </p:spPr>
        <p:txBody>
          <a:bodyPr wrap="square" rtlCol="0">
            <a:spAutoFit/>
          </a:bodyPr>
          <a:lstStyle/>
          <a:p>
            <a:endParaRPr lang="en-GB" sz="1600" u="sng" dirty="0"/>
          </a:p>
          <a:p>
            <a:endParaRPr lang="en-GB" sz="1600" u="sng" dirty="0"/>
          </a:p>
          <a:p>
            <a:r>
              <a:rPr lang="en-GB" sz="1600" u="sng" dirty="0"/>
              <a:t>Social, Emotional and Mental Health Difficulties</a:t>
            </a:r>
          </a:p>
          <a:p>
            <a:r>
              <a:rPr lang="en-GB" sz="1600" dirty="0"/>
              <a:t>Children may:</a:t>
            </a:r>
          </a:p>
          <a:p>
            <a:pPr marL="285750" indent="-285750">
              <a:buFont typeface="Arial" panose="020B0604020202020204" pitchFamily="34" charset="0"/>
              <a:buChar char="•"/>
            </a:pPr>
            <a:r>
              <a:rPr lang="en-GB" sz="1600" dirty="0"/>
              <a:t>Find relationships difficult, appear withdrawn or isolated</a:t>
            </a:r>
          </a:p>
          <a:p>
            <a:pPr marL="285750" indent="-285750">
              <a:buFont typeface="Arial" panose="020B0604020202020204" pitchFamily="34" charset="0"/>
              <a:buChar char="•"/>
            </a:pPr>
            <a:r>
              <a:rPr lang="en-GB" sz="1600" dirty="0"/>
              <a:t>Behave in ways which affect their learning</a:t>
            </a:r>
          </a:p>
          <a:p>
            <a:pPr marL="285750" indent="-285750">
              <a:buFont typeface="Arial" panose="020B0604020202020204" pitchFamily="34" charset="0"/>
              <a:buChar char="•"/>
            </a:pPr>
            <a:r>
              <a:rPr lang="en-GB" sz="1600" dirty="0"/>
              <a:t>Have underlying mental health difficulties such as anxiety, depression, self-harming, eating disorders</a:t>
            </a:r>
          </a:p>
          <a:p>
            <a:pPr marL="285750" indent="-285750">
              <a:buFont typeface="Arial" panose="020B0604020202020204" pitchFamily="34" charset="0"/>
              <a:buChar char="•"/>
            </a:pPr>
            <a:r>
              <a:rPr lang="en-GB" sz="1600" dirty="0"/>
              <a:t>Have ADD, ADHD, Attachment issues</a:t>
            </a:r>
          </a:p>
        </p:txBody>
      </p:sp>
    </p:spTree>
    <p:extLst>
      <p:ext uri="{BB962C8B-B14F-4D97-AF65-F5344CB8AC3E}">
        <p14:creationId xmlns:p14="http://schemas.microsoft.com/office/powerpoint/2010/main" val="10449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4891" y="517585"/>
            <a:ext cx="11559396" cy="1200329"/>
          </a:xfrm>
          <a:prstGeom prst="rect">
            <a:avLst/>
          </a:prstGeom>
          <a:noFill/>
        </p:spPr>
        <p:txBody>
          <a:bodyPr wrap="square" rtlCol="0">
            <a:spAutoFit/>
          </a:bodyPr>
          <a:lstStyle/>
          <a:p>
            <a:pPr algn="ctr"/>
            <a:r>
              <a:rPr lang="en-GB" sz="3600" dirty="0"/>
              <a:t>What is the difference between SEN support and an Educational Health Care Plan?</a:t>
            </a:r>
          </a:p>
        </p:txBody>
      </p:sp>
      <p:sp>
        <p:nvSpPr>
          <p:cNvPr id="3" name="Rounded Rectangle 2"/>
          <p:cNvSpPr/>
          <p:nvPr/>
        </p:nvSpPr>
        <p:spPr>
          <a:xfrm>
            <a:off x="750498" y="1777042"/>
            <a:ext cx="4270076" cy="4908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82615" y="1853250"/>
            <a:ext cx="3605842" cy="3785652"/>
          </a:xfrm>
          <a:prstGeom prst="rect">
            <a:avLst/>
          </a:prstGeom>
          <a:noFill/>
        </p:spPr>
        <p:txBody>
          <a:bodyPr wrap="square" rtlCol="0">
            <a:spAutoFit/>
          </a:bodyPr>
          <a:lstStyle/>
          <a:p>
            <a:r>
              <a:rPr lang="en-GB" sz="1600" dirty="0"/>
              <a:t>SEN support is a staged approach to identifying needs and providing support. This will include conversations between school, parents and children. The support may be that which is generally given to most children of the same age. The purpose of SEN support is to help children make progress. Children who have been identified as needing SEN support will have an individual learning plan (IP), which outlines targets for children to work towards and strategies to support this. IPs are reviewed termly with children and families being actively involved in the planning process.</a:t>
            </a:r>
          </a:p>
        </p:txBody>
      </p:sp>
      <p:sp>
        <p:nvSpPr>
          <p:cNvPr id="8" name="Rounded Rectangle 7"/>
          <p:cNvSpPr/>
          <p:nvPr/>
        </p:nvSpPr>
        <p:spPr>
          <a:xfrm>
            <a:off x="5719312" y="1777042"/>
            <a:ext cx="4356341" cy="4984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21238" y="1984074"/>
            <a:ext cx="4019909" cy="4616648"/>
          </a:xfrm>
          <a:prstGeom prst="rect">
            <a:avLst/>
          </a:prstGeom>
        </p:spPr>
        <p:txBody>
          <a:bodyPr wrap="square">
            <a:spAutoFit/>
          </a:bodyPr>
          <a:lstStyle/>
          <a:p>
            <a:r>
              <a:rPr lang="en-GB" sz="1400" dirty="0"/>
              <a:t>The majority of children with SEN or disabilities will have their needs met through SEN support. However, some children’s needs may require them to have an Education, Health and Care Plan (EHCP). EHCPs are for those children with special educational needs who require support beyond that which a school can provide at SEN support. An EHCP is a legal document, written by the Local Authority, that describes a child’s special educational needs and the help they will get to meet them. This also includes health and social care needs. Children with an EHCP will have an individual learning plan. The targets within the learning plan will outline the smaller steps the child is working on towards achieving the outcomes outlined in the EHCP. Children with SEN and their families will be actively involved in the creation and review of learning plans, by sharing their wishes, feelings and opinions. Children with SEN and their families will also be actively involved in the annual review of the EHCP, by sharing their opinions on the provision and outcomes outlined </a:t>
            </a:r>
          </a:p>
        </p:txBody>
      </p:sp>
    </p:spTree>
    <p:extLst>
      <p:ext uri="{BB962C8B-B14F-4D97-AF65-F5344CB8AC3E}">
        <p14:creationId xmlns:p14="http://schemas.microsoft.com/office/powerpoint/2010/main" val="307526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98408" y="725421"/>
            <a:ext cx="11930947" cy="646331"/>
          </a:xfrm>
          <a:prstGeom prst="rect">
            <a:avLst/>
          </a:prstGeom>
        </p:spPr>
        <p:txBody>
          <a:bodyPr wrap="square">
            <a:spAutoFit/>
          </a:bodyPr>
          <a:lstStyle/>
          <a:p>
            <a:pPr algn="ctr"/>
            <a:r>
              <a:rPr lang="en-GB" sz="3600" dirty="0"/>
              <a:t>What is our SEN profile </a:t>
            </a:r>
            <a:r>
              <a:rPr lang="en-GB" sz="3600"/>
              <a:t>for </a:t>
            </a:r>
            <a:r>
              <a:rPr lang="en-GB" sz="3600" smtClean="0"/>
              <a:t>2022 </a:t>
            </a:r>
            <a:r>
              <a:rPr lang="en-GB" sz="3600"/>
              <a:t>– </a:t>
            </a:r>
            <a:r>
              <a:rPr lang="en-GB" sz="3600" smtClean="0"/>
              <a:t>2023?</a:t>
            </a:r>
            <a:endParaRPr lang="en-GB" sz="3600" dirty="0"/>
          </a:p>
        </p:txBody>
      </p:sp>
      <p:sp>
        <p:nvSpPr>
          <p:cNvPr id="3" name="TextBox 2"/>
          <p:cNvSpPr txBox="1"/>
          <p:nvPr/>
        </p:nvSpPr>
        <p:spPr>
          <a:xfrm>
            <a:off x="535151" y="1720840"/>
            <a:ext cx="9765102" cy="3139321"/>
          </a:xfrm>
          <a:prstGeom prst="rect">
            <a:avLst/>
          </a:prstGeom>
          <a:noFill/>
        </p:spPr>
        <p:txBody>
          <a:bodyPr wrap="square" lIns="91440" tIns="45720" rIns="91440" bIns="45720" rtlCol="0" anchor="t">
            <a:spAutoFit/>
          </a:bodyPr>
          <a:lstStyle/>
          <a:p>
            <a:r>
              <a:rPr lang="en-GB" dirty="0"/>
              <a:t>In the academic year </a:t>
            </a:r>
            <a:r>
              <a:rPr lang="en-GB" dirty="0" smtClean="0"/>
              <a:t>2022-2023, 16% </a:t>
            </a:r>
            <a:r>
              <a:rPr lang="en-GB" dirty="0"/>
              <a:t>(National </a:t>
            </a:r>
            <a:r>
              <a:rPr lang="en-GB" dirty="0" smtClean="0"/>
              <a:t>13%) </a:t>
            </a:r>
            <a:r>
              <a:rPr lang="en-GB" dirty="0"/>
              <a:t>of children identified as having SEND.</a:t>
            </a:r>
          </a:p>
          <a:p>
            <a:endParaRPr lang="en-GB" dirty="0"/>
          </a:p>
          <a:p>
            <a:pPr marL="285750" indent="-285750">
              <a:buFont typeface="Arial" panose="020B0604020202020204" pitchFamily="34" charset="0"/>
              <a:buChar char="•"/>
            </a:pPr>
            <a:r>
              <a:rPr lang="en-GB" dirty="0" smtClean="0"/>
              <a:t>39% </a:t>
            </a:r>
            <a:r>
              <a:rPr lang="en-GB" dirty="0"/>
              <a:t>have medical needs (6% of school)</a:t>
            </a:r>
            <a:endParaRPr lang="en-GB" dirty="0">
              <a:cs typeface="Calibri"/>
            </a:endParaRPr>
          </a:p>
          <a:p>
            <a:pPr marL="285750" indent="-285750">
              <a:buFont typeface="Arial" panose="020B0604020202020204" pitchFamily="34" charset="0"/>
              <a:buChar char="•"/>
            </a:pPr>
            <a:r>
              <a:rPr lang="en-GB" dirty="0" smtClean="0"/>
              <a:t>67% have </a:t>
            </a:r>
            <a:r>
              <a:rPr lang="en-GB" dirty="0"/>
              <a:t>additional needs related to Cognition and Learning </a:t>
            </a:r>
            <a:r>
              <a:rPr lang="en-GB" dirty="0" smtClean="0"/>
              <a:t>(11% </a:t>
            </a:r>
            <a:r>
              <a:rPr lang="en-GB" dirty="0"/>
              <a:t>of school)</a:t>
            </a:r>
            <a:endParaRPr lang="en-GB" dirty="0">
              <a:cs typeface="Calibri"/>
            </a:endParaRPr>
          </a:p>
          <a:p>
            <a:pPr marL="285750" indent="-285750">
              <a:buFont typeface="Arial" panose="020B0604020202020204" pitchFamily="34" charset="0"/>
              <a:buChar char="•"/>
            </a:pPr>
            <a:r>
              <a:rPr lang="en-GB" dirty="0" smtClean="0"/>
              <a:t>11% have </a:t>
            </a:r>
            <a:r>
              <a:rPr lang="en-GB" dirty="0"/>
              <a:t>Educational Health Care Plans (2% of school).</a:t>
            </a:r>
          </a:p>
          <a:p>
            <a:pPr marL="285750" indent="-285750">
              <a:buFont typeface="Arial" panose="020B0604020202020204" pitchFamily="34" charset="0"/>
              <a:buChar char="•"/>
            </a:pPr>
            <a:endParaRPr lang="en-GB" dirty="0"/>
          </a:p>
          <a:p>
            <a:r>
              <a:rPr lang="en-GB" dirty="0"/>
              <a:t>Some of our children have needs in more than one group (e.g. a child with dyslexia may need support with communication and interaction as well as those related to cognition and learning), percentages show the primary need</a:t>
            </a:r>
            <a:r>
              <a:rPr lang="en-GB" dirty="0" smtClean="0"/>
              <a:t>.</a:t>
            </a:r>
          </a:p>
          <a:p>
            <a:endParaRPr lang="en-GB" dirty="0"/>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57885054"/>
              </p:ext>
            </p:extLst>
          </p:nvPr>
        </p:nvGraphicFramePr>
        <p:xfrm>
          <a:off x="1770888" y="3923374"/>
          <a:ext cx="354406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43475" y="4657394"/>
            <a:ext cx="4371975" cy="1477328"/>
          </a:xfrm>
          <a:prstGeom prst="rect">
            <a:avLst/>
          </a:prstGeom>
          <a:noFill/>
        </p:spPr>
        <p:txBody>
          <a:bodyPr wrap="square" rtlCol="0">
            <a:spAutoFit/>
          </a:bodyPr>
          <a:lstStyle/>
          <a:p>
            <a:r>
              <a:rPr lang="en-GB" dirty="0" smtClean="0"/>
              <a:t>12 pupils </a:t>
            </a:r>
            <a:r>
              <a:rPr lang="en-GB" b="1" dirty="0" smtClean="0">
                <a:solidFill>
                  <a:schemeClr val="accent1">
                    <a:lumMod val="75000"/>
                  </a:schemeClr>
                </a:solidFill>
              </a:rPr>
              <a:t>Cognitive and Learning</a:t>
            </a:r>
          </a:p>
          <a:p>
            <a:r>
              <a:rPr lang="en-GB" dirty="0" smtClean="0"/>
              <a:t>3 pupils </a:t>
            </a:r>
            <a:r>
              <a:rPr lang="en-GB" b="1" dirty="0" smtClean="0">
                <a:solidFill>
                  <a:srgbClr val="C00000"/>
                </a:solidFill>
              </a:rPr>
              <a:t>Social, Mental and Emotional</a:t>
            </a:r>
          </a:p>
          <a:p>
            <a:r>
              <a:rPr lang="en-GB" dirty="0" smtClean="0"/>
              <a:t>3 pupils </a:t>
            </a:r>
            <a:r>
              <a:rPr lang="en-GB" b="1" dirty="0" smtClean="0">
                <a:solidFill>
                  <a:srgbClr val="B482DA"/>
                </a:solidFill>
              </a:rPr>
              <a:t>Communication and Interaction</a:t>
            </a:r>
          </a:p>
          <a:p>
            <a:r>
              <a:rPr lang="en-GB" dirty="0" smtClean="0">
                <a:solidFill>
                  <a:srgbClr val="000000"/>
                </a:solidFill>
              </a:rPr>
              <a:t>7 pupils </a:t>
            </a:r>
            <a:r>
              <a:rPr lang="en-GB" b="1" dirty="0" smtClean="0">
                <a:solidFill>
                  <a:srgbClr val="F5C03B"/>
                </a:solidFill>
              </a:rPr>
              <a:t>Sensory and/or Physical </a:t>
            </a:r>
          </a:p>
          <a:p>
            <a:r>
              <a:rPr lang="en-GB" dirty="0" smtClean="0"/>
              <a:t> </a:t>
            </a:r>
            <a:endParaRPr lang="en-GB" dirty="0"/>
          </a:p>
        </p:txBody>
      </p:sp>
    </p:spTree>
    <p:extLst>
      <p:ext uri="{BB962C8B-B14F-4D97-AF65-F5344CB8AC3E}">
        <p14:creationId xmlns:p14="http://schemas.microsoft.com/office/powerpoint/2010/main" val="272694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1469" y="354485"/>
            <a:ext cx="11787522" cy="646331"/>
          </a:xfrm>
          <a:prstGeom prst="rect">
            <a:avLst/>
          </a:prstGeom>
        </p:spPr>
        <p:txBody>
          <a:bodyPr wrap="none">
            <a:spAutoFit/>
          </a:bodyPr>
          <a:lstStyle/>
          <a:p>
            <a:pPr algn="ctr"/>
            <a:r>
              <a:rPr lang="en-GB" sz="3600" dirty="0"/>
              <a:t>How do we identify the special educational needs of children?</a:t>
            </a:r>
          </a:p>
        </p:txBody>
      </p:sp>
      <p:sp>
        <p:nvSpPr>
          <p:cNvPr id="4" name="Rectangle 3"/>
          <p:cNvSpPr/>
          <p:nvPr/>
        </p:nvSpPr>
        <p:spPr>
          <a:xfrm>
            <a:off x="215659" y="1277642"/>
            <a:ext cx="11653331" cy="2751522"/>
          </a:xfrm>
          <a:prstGeom prst="rect">
            <a:avLst/>
          </a:prstGeom>
        </p:spPr>
        <p:txBody>
          <a:bodyPr wrap="square">
            <a:spAutoFit/>
          </a:bodyPr>
          <a:lstStyle/>
          <a:p>
            <a:pPr>
              <a:lnSpc>
                <a:spcPct val="80000"/>
              </a:lnSpc>
            </a:pPr>
            <a:r>
              <a:rPr lang="en-GB" altLang="en-US" dirty="0"/>
              <a:t>Where pupils’ progress is significantly slower than their peers, or fails to match their previous rate of progress, despite high quality first teaching targeted at specific areas of difficulty, it may be that the child has SEND. Information will be gathered, including seeking the views of parents and the pupil, as well as from teachers and assessments.</a:t>
            </a:r>
          </a:p>
          <a:p>
            <a:pPr>
              <a:lnSpc>
                <a:spcPct val="80000"/>
              </a:lnSpc>
            </a:pPr>
            <a:endParaRPr lang="en-GB" altLang="en-US" dirty="0"/>
          </a:p>
          <a:p>
            <a:pPr>
              <a:lnSpc>
                <a:spcPct val="80000"/>
              </a:lnSpc>
            </a:pPr>
            <a:r>
              <a:rPr lang="en-GB" altLang="en-US" dirty="0"/>
              <a:t>There can be a many reasons for learners ‘falling behind.’ These may include absences, attending lots of different schools, difficulties with speaking English, emotional stress or worries that distract them from learning. Children who experience such barriers to learning are vulnerable, but this does not mean that all vulnerable learners have SEND. Only those with a learning difficulty that requires special educational provision ‘additional to’ or ‘different from’ the usual differentiated curricular will be identified as having SEND.</a:t>
            </a:r>
          </a:p>
          <a:p>
            <a:pPr>
              <a:lnSpc>
                <a:spcPct val="80000"/>
              </a:lnSpc>
            </a:pPr>
            <a:endParaRPr lang="en-GB" altLang="en-US" dirty="0"/>
          </a:p>
          <a:p>
            <a:pPr>
              <a:lnSpc>
                <a:spcPct val="80000"/>
              </a:lnSpc>
            </a:pPr>
            <a:r>
              <a:rPr lang="en-GB" altLang="en-US" dirty="0"/>
              <a:t>Once a child is identified as having SEND we follow an ASSESS-PLAN-DO &amp; REVIEW </a:t>
            </a:r>
            <a:r>
              <a:rPr lang="en-GB" altLang="en-US" dirty="0" smtClean="0"/>
              <a:t>cycle. </a:t>
            </a:r>
            <a:r>
              <a:rPr lang="en-GB" altLang="en-US" dirty="0"/>
              <a:t>This involves regular meetings with child and parent to monitor and to assess and review progress and outcomes</a:t>
            </a:r>
            <a:endParaRPr lang="en-GB" dirty="0"/>
          </a:p>
        </p:txBody>
      </p:sp>
    </p:spTree>
    <p:extLst>
      <p:ext uri="{BB962C8B-B14F-4D97-AF65-F5344CB8AC3E}">
        <p14:creationId xmlns:p14="http://schemas.microsoft.com/office/powerpoint/2010/main" val="347403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1349" y="817688"/>
            <a:ext cx="7548839" cy="1285748"/>
          </a:xfrm>
          <a:prstGeom prst="rect">
            <a:avLst/>
          </a:prstGeom>
        </p:spPr>
      </p:pic>
      <p:sp>
        <p:nvSpPr>
          <p:cNvPr id="4" name="TextBox 3"/>
          <p:cNvSpPr txBox="1"/>
          <p:nvPr/>
        </p:nvSpPr>
        <p:spPr>
          <a:xfrm>
            <a:off x="94891" y="232913"/>
            <a:ext cx="11775055" cy="584775"/>
          </a:xfrm>
          <a:prstGeom prst="rect">
            <a:avLst/>
          </a:prstGeom>
          <a:noFill/>
        </p:spPr>
        <p:txBody>
          <a:bodyPr wrap="square" rtlCol="0">
            <a:spAutoFit/>
          </a:bodyPr>
          <a:lstStyle/>
          <a:p>
            <a:pPr algn="ctr"/>
            <a:r>
              <a:rPr lang="en-GB" sz="3200" dirty="0"/>
              <a:t>How do we identify the special educational needs of children?</a:t>
            </a:r>
          </a:p>
        </p:txBody>
      </p:sp>
      <p:pic>
        <p:nvPicPr>
          <p:cNvPr id="5" name="Picture 4"/>
          <p:cNvPicPr>
            <a:picLocks noChangeAspect="1"/>
          </p:cNvPicPr>
          <p:nvPr/>
        </p:nvPicPr>
        <p:blipFill>
          <a:blip r:embed="rId3"/>
          <a:stretch>
            <a:fillRect/>
          </a:stretch>
        </p:blipFill>
        <p:spPr>
          <a:xfrm>
            <a:off x="1725283" y="2103436"/>
            <a:ext cx="8441529" cy="4716877"/>
          </a:xfrm>
          <a:prstGeom prst="rect">
            <a:avLst/>
          </a:prstGeom>
        </p:spPr>
      </p:pic>
    </p:spTree>
    <p:extLst>
      <p:ext uri="{BB962C8B-B14F-4D97-AF65-F5344CB8AC3E}">
        <p14:creationId xmlns:p14="http://schemas.microsoft.com/office/powerpoint/2010/main" val="3962563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B2A783D8AD448AE054D469D45BE25" ma:contentTypeVersion="16" ma:contentTypeDescription="Create a new document." ma:contentTypeScope="" ma:versionID="07c4c8292ea96da8ee5489195a6be07b">
  <xsd:schema xmlns:xsd="http://www.w3.org/2001/XMLSchema" xmlns:xs="http://www.w3.org/2001/XMLSchema" xmlns:p="http://schemas.microsoft.com/office/2006/metadata/properties" xmlns:ns2="a4d9e587-0f39-45b1-9ba6-c1246cffb9d9" xmlns:ns3="ca3fbb34-09ef-43ef-8551-e67552a2a0b4" targetNamespace="http://schemas.microsoft.com/office/2006/metadata/properties" ma:root="true" ma:fieldsID="416d7411c62b6e904a2f6bb680c961e7" ns2:_="" ns3:_="">
    <xsd:import namespace="a4d9e587-0f39-45b1-9ba6-c1246cffb9d9"/>
    <xsd:import namespace="ca3fbb34-09ef-43ef-8551-e67552a2a0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9e587-0f39-45b1-9ba6-c1246cffb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2bceac-0c0e-498d-a2d4-1dfaeb6e81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3fbb34-09ef-43ef-8551-e67552a2a0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0ee8d-4cf6-4cb4-99c6-4af94ca27033}" ma:internalName="TaxCatchAll" ma:showField="CatchAllData" ma:web="ca3fbb34-09ef-43ef-8551-e67552a2a0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3fbb34-09ef-43ef-8551-e67552a2a0b4" xsi:nil="true"/>
    <lcf76f155ced4ddcb4097134ff3c332f xmlns="a4d9e587-0f39-45b1-9ba6-c1246cffb9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1AFA10-A9B1-47EF-95DC-9317D9661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9e587-0f39-45b1-9ba6-c1246cffb9d9"/>
    <ds:schemaRef ds:uri="ca3fbb34-09ef-43ef-8551-e67552a2a0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40D401-22F4-40A7-A120-DDC53BD5817F}">
  <ds:schemaRefs>
    <ds:schemaRef ds:uri="ca3fbb34-09ef-43ef-8551-e67552a2a0b4"/>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4d9e587-0f39-45b1-9ba6-c1246cffb9d9"/>
    <ds:schemaRef ds:uri="http://www.w3.org/XML/1998/namespace"/>
  </ds:schemaRefs>
</ds:datastoreItem>
</file>

<file path=customXml/itemProps3.xml><?xml version="1.0" encoding="utf-8"?>
<ds:datastoreItem xmlns:ds="http://schemas.openxmlformats.org/officeDocument/2006/customXml" ds:itemID="{C7F00C95-8622-4A82-B001-67BD51777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1761</TotalTime>
  <Words>6545</Words>
  <Application>Microsoft Office PowerPoint</Application>
  <PresentationFormat>Widescreen</PresentationFormat>
  <Paragraphs>720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MsLeader</dc:creator>
  <cp:lastModifiedBy>MsLeader</cp:lastModifiedBy>
  <cp:revision>127</cp:revision>
  <dcterms:created xsi:type="dcterms:W3CDTF">2021-11-08T14:45:57Z</dcterms:created>
  <dcterms:modified xsi:type="dcterms:W3CDTF">2022-11-21T17:02:02Z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0x0101002D2B2A783D8AD448AE054D469D45BE25</vt:lpwstr>
  </property>
  <property fmtid="{D5CDD505-2E9C-101B-9397-08002B2CF9AE}" pid="3" name="MediaServiceImageTags">
    <vt:lpwstr/>
  </property>
</Properties>
</file>