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86" r:id="rId2"/>
  </p:sldMasterIdLst>
  <p:notesMasterIdLst>
    <p:notesMasterId r:id="rId32"/>
  </p:notesMasterIdLst>
  <p:handoutMasterIdLst>
    <p:handoutMasterId r:id="rId33"/>
  </p:handoutMasterIdLst>
  <p:sldIdLst>
    <p:sldId id="256" r:id="rId3"/>
    <p:sldId id="301" r:id="rId4"/>
    <p:sldId id="300" r:id="rId5"/>
    <p:sldId id="272" r:id="rId6"/>
    <p:sldId id="283" r:id="rId7"/>
    <p:sldId id="273" r:id="rId8"/>
    <p:sldId id="275" r:id="rId9"/>
    <p:sldId id="299" r:id="rId10"/>
    <p:sldId id="260" r:id="rId11"/>
    <p:sldId id="302" r:id="rId12"/>
    <p:sldId id="303" r:id="rId13"/>
    <p:sldId id="304" r:id="rId14"/>
    <p:sldId id="305" r:id="rId15"/>
    <p:sldId id="306" r:id="rId16"/>
    <p:sldId id="307" r:id="rId17"/>
    <p:sldId id="308" r:id="rId18"/>
    <p:sldId id="309" r:id="rId19"/>
    <p:sldId id="297" r:id="rId20"/>
    <p:sldId id="289" r:id="rId21"/>
    <p:sldId id="290" r:id="rId22"/>
    <p:sldId id="268" r:id="rId23"/>
    <p:sldId id="312" r:id="rId24"/>
    <p:sldId id="292" r:id="rId25"/>
    <p:sldId id="293" r:id="rId26"/>
    <p:sldId id="294" r:id="rId27"/>
    <p:sldId id="296" r:id="rId28"/>
    <p:sldId id="311" r:id="rId29"/>
    <p:sldId id="298" r:id="rId30"/>
    <p:sldId id="310"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Jones" initials="RJ" lastIdx="1" clrIdx="0">
    <p:extLst>
      <p:ext uri="{19B8F6BF-5375-455C-9EA6-DF929625EA0E}">
        <p15:presenceInfo xmlns:p15="http://schemas.microsoft.com/office/powerpoint/2012/main" userId="S-1-5-21-69194814-3821094803-667082727-12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2704" autoAdjust="0"/>
  </p:normalViewPr>
  <p:slideViewPr>
    <p:cSldViewPr snapToGrid="0">
      <p:cViewPr varScale="1">
        <p:scale>
          <a:sx n="70" d="100"/>
          <a:sy n="70" d="100"/>
        </p:scale>
        <p:origin x="1046" y="53"/>
      </p:cViewPr>
      <p:guideLst/>
    </p:cSldViewPr>
  </p:slideViewPr>
  <p:notesTextViewPr>
    <p:cViewPr>
      <p:scale>
        <a:sx n="1" d="1"/>
        <a:sy n="1" d="1"/>
      </p:scale>
      <p:origin x="0" y="0"/>
    </p:cViewPr>
  </p:notesTextViewPr>
  <p:sorterViewPr>
    <p:cViewPr>
      <p:scale>
        <a:sx n="100" d="100"/>
        <a:sy n="100" d="100"/>
      </p:scale>
      <p:origin x="0" y="-4146"/>
    </p:cViewPr>
  </p:sorterViewPr>
  <p:notesViewPr>
    <p:cSldViewPr snapToGrid="0">
      <p:cViewPr>
        <p:scale>
          <a:sx n="100" d="100"/>
          <a:sy n="100" d="100"/>
        </p:scale>
        <p:origin x="1217" y="-284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42724692-C651-4979-8DF5-8F5609BB2CE6}" type="datetimeFigureOut">
              <a:rPr lang="en-GB" smtClean="0"/>
              <a:t>19/04/2022</a:t>
            </a:fld>
            <a:endParaRPr lang="en-GB"/>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4567AFF4-A400-4240-996B-E8E1627A188F}" type="slidenum">
              <a:rPr lang="en-GB" smtClean="0"/>
              <a:t>‹#›</a:t>
            </a:fld>
            <a:endParaRPr lang="en-GB"/>
          </a:p>
        </p:txBody>
      </p:sp>
    </p:spTree>
    <p:extLst>
      <p:ext uri="{BB962C8B-B14F-4D97-AF65-F5344CB8AC3E}">
        <p14:creationId xmlns:p14="http://schemas.microsoft.com/office/powerpoint/2010/main" val="157334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EB6F7EC0-C899-4A3A-B604-A60C80E645BD}" type="datetimeFigureOut">
              <a:rPr lang="en-GB" smtClean="0"/>
              <a:t>19/04/2022</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7C69D8-6DEE-4406-BF06-629B64146DB2}" type="slidenum">
              <a:rPr lang="en-GB" smtClean="0"/>
              <a:t>‹#›</a:t>
            </a:fld>
            <a:endParaRPr lang="en-GB"/>
          </a:p>
        </p:txBody>
      </p:sp>
    </p:spTree>
    <p:extLst>
      <p:ext uri="{BB962C8B-B14F-4D97-AF65-F5344CB8AC3E}">
        <p14:creationId xmlns:p14="http://schemas.microsoft.com/office/powerpoint/2010/main" val="55771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types-of-schoo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a:t>
            </a:fld>
            <a:endParaRPr lang="en-GB"/>
          </a:p>
        </p:txBody>
      </p:sp>
    </p:spTree>
    <p:extLst>
      <p:ext uri="{BB962C8B-B14F-4D97-AF65-F5344CB8AC3E}">
        <p14:creationId xmlns:p14="http://schemas.microsoft.com/office/powerpoint/2010/main" val="1321466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10</a:t>
            </a:fld>
            <a:endParaRPr lang="en-GB"/>
          </a:p>
        </p:txBody>
      </p:sp>
    </p:spTree>
    <p:extLst>
      <p:ext uri="{BB962C8B-B14F-4D97-AF65-F5344CB8AC3E}">
        <p14:creationId xmlns:p14="http://schemas.microsoft.com/office/powerpoint/2010/main" val="338052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11</a:t>
            </a:fld>
            <a:endParaRPr lang="en-GB"/>
          </a:p>
        </p:txBody>
      </p:sp>
    </p:spTree>
    <p:extLst>
      <p:ext uri="{BB962C8B-B14F-4D97-AF65-F5344CB8AC3E}">
        <p14:creationId xmlns:p14="http://schemas.microsoft.com/office/powerpoint/2010/main" val="404218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12</a:t>
            </a:fld>
            <a:endParaRPr lang="en-GB"/>
          </a:p>
        </p:txBody>
      </p:sp>
    </p:spTree>
    <p:extLst>
      <p:ext uri="{BB962C8B-B14F-4D97-AF65-F5344CB8AC3E}">
        <p14:creationId xmlns:p14="http://schemas.microsoft.com/office/powerpoint/2010/main" val="3174142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13</a:t>
            </a:fld>
            <a:endParaRPr lang="en-GB"/>
          </a:p>
        </p:txBody>
      </p:sp>
    </p:spTree>
    <p:extLst>
      <p:ext uri="{BB962C8B-B14F-4D97-AF65-F5344CB8AC3E}">
        <p14:creationId xmlns:p14="http://schemas.microsoft.com/office/powerpoint/2010/main" val="239840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14</a:t>
            </a:fld>
            <a:endParaRPr lang="en-GB"/>
          </a:p>
        </p:txBody>
      </p:sp>
    </p:spTree>
    <p:extLst>
      <p:ext uri="{BB962C8B-B14F-4D97-AF65-F5344CB8AC3E}">
        <p14:creationId xmlns:p14="http://schemas.microsoft.com/office/powerpoint/2010/main" val="267652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15</a:t>
            </a:fld>
            <a:endParaRPr lang="en-GB"/>
          </a:p>
        </p:txBody>
      </p:sp>
    </p:spTree>
    <p:extLst>
      <p:ext uri="{BB962C8B-B14F-4D97-AF65-F5344CB8AC3E}">
        <p14:creationId xmlns:p14="http://schemas.microsoft.com/office/powerpoint/2010/main" val="66862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16</a:t>
            </a:fld>
            <a:endParaRPr lang="en-GB"/>
          </a:p>
        </p:txBody>
      </p:sp>
    </p:spTree>
    <p:extLst>
      <p:ext uri="{BB962C8B-B14F-4D97-AF65-F5344CB8AC3E}">
        <p14:creationId xmlns:p14="http://schemas.microsoft.com/office/powerpoint/2010/main" val="304872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17</a:t>
            </a:fld>
            <a:endParaRPr lang="en-GB"/>
          </a:p>
        </p:txBody>
      </p:sp>
    </p:spTree>
    <p:extLst>
      <p:ext uri="{BB962C8B-B14F-4D97-AF65-F5344CB8AC3E}">
        <p14:creationId xmlns:p14="http://schemas.microsoft.com/office/powerpoint/2010/main" val="3933587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18</a:t>
            </a:fld>
            <a:endParaRPr lang="en-GB"/>
          </a:p>
        </p:txBody>
      </p:sp>
    </p:spTree>
    <p:extLst>
      <p:ext uri="{BB962C8B-B14F-4D97-AF65-F5344CB8AC3E}">
        <p14:creationId xmlns:p14="http://schemas.microsoft.com/office/powerpoint/2010/main" val="1863316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19</a:t>
            </a:fld>
            <a:endParaRPr lang="en-GB"/>
          </a:p>
        </p:txBody>
      </p:sp>
    </p:spTree>
    <p:extLst>
      <p:ext uri="{BB962C8B-B14F-4D97-AF65-F5344CB8AC3E}">
        <p14:creationId xmlns:p14="http://schemas.microsoft.com/office/powerpoint/2010/main" val="373196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a:t>
            </a:fld>
            <a:endParaRPr lang="en-GB"/>
          </a:p>
        </p:txBody>
      </p:sp>
    </p:spTree>
    <p:extLst>
      <p:ext uri="{BB962C8B-B14F-4D97-AF65-F5344CB8AC3E}">
        <p14:creationId xmlns:p14="http://schemas.microsoft.com/office/powerpoint/2010/main" val="301980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7C69D8-6DEE-4406-BF06-629B64146DB2}" type="slidenum">
              <a:rPr lang="en-GB" smtClean="0"/>
              <a:t>20</a:t>
            </a:fld>
            <a:endParaRPr lang="en-GB"/>
          </a:p>
        </p:txBody>
      </p:sp>
    </p:spTree>
    <p:extLst>
      <p:ext uri="{BB962C8B-B14F-4D97-AF65-F5344CB8AC3E}">
        <p14:creationId xmlns:p14="http://schemas.microsoft.com/office/powerpoint/2010/main" val="198402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21</a:t>
            </a:fld>
            <a:endParaRPr lang="en-GB"/>
          </a:p>
        </p:txBody>
      </p:sp>
    </p:spTree>
    <p:extLst>
      <p:ext uri="{BB962C8B-B14F-4D97-AF65-F5344CB8AC3E}">
        <p14:creationId xmlns:p14="http://schemas.microsoft.com/office/powerpoint/2010/main" val="2442948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23</a:t>
            </a:fld>
            <a:endParaRPr lang="en-GB"/>
          </a:p>
        </p:txBody>
      </p:sp>
    </p:spTree>
    <p:extLst>
      <p:ext uri="{BB962C8B-B14F-4D97-AF65-F5344CB8AC3E}">
        <p14:creationId xmlns:p14="http://schemas.microsoft.com/office/powerpoint/2010/main" val="1962406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done across the curriculum </a:t>
            </a:r>
          </a:p>
          <a:p>
            <a:r>
              <a:rPr lang="en-GB" baseline="0" dirty="0" smtClean="0"/>
              <a:t>Green - Good</a:t>
            </a:r>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24</a:t>
            </a:fld>
            <a:endParaRPr lang="en-GB"/>
          </a:p>
        </p:txBody>
      </p:sp>
    </p:spTree>
    <p:extLst>
      <p:ext uri="{BB962C8B-B14F-4D97-AF65-F5344CB8AC3E}">
        <p14:creationId xmlns:p14="http://schemas.microsoft.com/office/powerpoint/2010/main" val="156519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25</a:t>
            </a:fld>
            <a:endParaRPr lang="en-GB"/>
          </a:p>
        </p:txBody>
      </p:sp>
    </p:spTree>
    <p:extLst>
      <p:ext uri="{BB962C8B-B14F-4D97-AF65-F5344CB8AC3E}">
        <p14:creationId xmlns:p14="http://schemas.microsoft.com/office/powerpoint/2010/main" val="161677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English Maths Science</a:t>
            </a:r>
            <a:r>
              <a:rPr lang="en-GB" baseline="0" dirty="0" smtClean="0"/>
              <a:t> </a:t>
            </a:r>
            <a:r>
              <a:rPr lang="en-GB" dirty="0" smtClean="0"/>
              <a:t>Art &amp; Design Computing D&amp;T Languages</a:t>
            </a:r>
            <a:r>
              <a:rPr lang="en-GB" baseline="0" dirty="0" smtClean="0"/>
              <a:t> Geography History Music PE</a:t>
            </a:r>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26</a:t>
            </a:fld>
            <a:endParaRPr lang="en-GB"/>
          </a:p>
        </p:txBody>
      </p:sp>
    </p:spTree>
    <p:extLst>
      <p:ext uri="{BB962C8B-B14F-4D97-AF65-F5344CB8AC3E}">
        <p14:creationId xmlns:p14="http://schemas.microsoft.com/office/powerpoint/2010/main" val="61134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Assessing children against the new curriculum descriptors. </a:t>
            </a:r>
          </a:p>
          <a:p>
            <a:pPr lvl="0"/>
            <a:r>
              <a:rPr lang="en-GB" b="1" dirty="0" smtClean="0"/>
              <a:t>Beginning</a:t>
            </a:r>
            <a:r>
              <a:rPr lang="en-GB" dirty="0" smtClean="0"/>
              <a:t> - Evidence of some aspects of the criteria (e.g. up to about 20%) - may be occasional but not yet frequent</a:t>
            </a:r>
          </a:p>
          <a:p>
            <a:pPr lvl="0"/>
            <a:r>
              <a:rPr lang="en-GB" b="1" dirty="0" smtClean="0"/>
              <a:t>Developing</a:t>
            </a:r>
            <a:r>
              <a:rPr lang="en-GB" dirty="0" smtClean="0"/>
              <a:t> - Secure in many aspects of the criteria (e.g. up to 50/60%)</a:t>
            </a:r>
          </a:p>
          <a:p>
            <a:pPr lvl="0"/>
            <a:r>
              <a:rPr lang="en-GB" b="1" dirty="0" smtClean="0"/>
              <a:t>Embedded</a:t>
            </a:r>
            <a:r>
              <a:rPr lang="en-GB" dirty="0" smtClean="0"/>
              <a:t> - Secure in almost all or all the end of year expectations – more than 80% of age-related objectives have been achieved. The pupil can use and apply their knowledge and skills confidently.</a:t>
            </a:r>
          </a:p>
          <a:p>
            <a:pPr lvl="0"/>
            <a:r>
              <a:rPr lang="en-GB" b="1" dirty="0" smtClean="0"/>
              <a:t>Mastery</a:t>
            </a:r>
            <a:r>
              <a:rPr lang="en-GB" b="1" baseline="0" dirty="0" smtClean="0"/>
              <a:t> </a:t>
            </a:r>
            <a:r>
              <a:rPr lang="en-GB" dirty="0" smtClean="0"/>
              <a:t>- Children who have securely met the end of year objectives will be assessed as exceeding or ‘mastering’ objectives for their age group.  Rather than moving onto the next year’s curriculum these children will work on ‘mastering’ their knowledge through the application of skills in different contexts – they will be deepening their learning</a:t>
            </a:r>
          </a:p>
          <a:p>
            <a:pPr lvl="0"/>
            <a:r>
              <a:rPr lang="en-GB" dirty="0" smtClean="0"/>
              <a:t>Depending on time</a:t>
            </a:r>
            <a:r>
              <a:rPr lang="en-GB" baseline="0" dirty="0" smtClean="0"/>
              <a:t> of year</a:t>
            </a:r>
          </a:p>
          <a:p>
            <a:pPr lvl="0"/>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28</a:t>
            </a:fld>
            <a:endParaRPr lang="en-GB"/>
          </a:p>
        </p:txBody>
      </p:sp>
    </p:spTree>
    <p:extLst>
      <p:ext uri="{BB962C8B-B14F-4D97-AF65-F5344CB8AC3E}">
        <p14:creationId xmlns:p14="http://schemas.microsoft.com/office/powerpoint/2010/main" val="1505383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Parents consultation meeting </a:t>
            </a:r>
          </a:p>
          <a:p>
            <a:r>
              <a:rPr lang="en-GB" dirty="0" smtClean="0"/>
              <a:t>Sharing targets </a:t>
            </a:r>
            <a:endParaRPr lang="en-GB" baseline="0" dirty="0" smtClean="0"/>
          </a:p>
          <a:p>
            <a:r>
              <a:rPr lang="en-GB" baseline="0" dirty="0" smtClean="0"/>
              <a:t>At the end of the year teachers will be saying where your child is in terms of ARE  </a:t>
            </a:r>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29</a:t>
            </a:fld>
            <a:endParaRPr lang="en-GB"/>
          </a:p>
        </p:txBody>
      </p:sp>
    </p:spTree>
    <p:extLst>
      <p:ext uri="{BB962C8B-B14F-4D97-AF65-F5344CB8AC3E}">
        <p14:creationId xmlns:p14="http://schemas.microsoft.com/office/powerpoint/2010/main" val="3482141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3</a:t>
            </a:fld>
            <a:endParaRPr lang="en-GB"/>
          </a:p>
        </p:txBody>
      </p:sp>
    </p:spTree>
    <p:extLst>
      <p:ext uri="{BB962C8B-B14F-4D97-AF65-F5344CB8AC3E}">
        <p14:creationId xmlns:p14="http://schemas.microsoft.com/office/powerpoint/2010/main" val="203519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 Context</a:t>
            </a:r>
          </a:p>
          <a:p>
            <a:r>
              <a:rPr lang="en-GB" dirty="0" smtClean="0"/>
              <a:t>The national curriculum is a set of subjects and standards used by </a:t>
            </a:r>
            <a:r>
              <a:rPr lang="en-GB" dirty="0" smtClean="0">
                <a:hlinkClick r:id="rId3"/>
              </a:rPr>
              <a:t>primary schools</a:t>
            </a:r>
            <a:r>
              <a:rPr lang="en-GB" dirty="0" smtClean="0"/>
              <a:t> so children learn the same things. </a:t>
            </a:r>
          </a:p>
          <a:p>
            <a:r>
              <a:rPr lang="en-GB" dirty="0" smtClean="0"/>
              <a:t>It covers what subjects are taught and the standards children should reach in each subject.</a:t>
            </a:r>
          </a:p>
        </p:txBody>
      </p:sp>
      <p:sp>
        <p:nvSpPr>
          <p:cNvPr id="4" name="Slide Number Placeholder 3"/>
          <p:cNvSpPr>
            <a:spLocks noGrp="1"/>
          </p:cNvSpPr>
          <p:nvPr>
            <p:ph type="sldNum" sz="quarter" idx="10"/>
          </p:nvPr>
        </p:nvSpPr>
        <p:spPr/>
        <p:txBody>
          <a:bodyPr/>
          <a:lstStyle/>
          <a:p>
            <a:fld id="{887C69D8-6DEE-4406-BF06-629B64146DB2}" type="slidenum">
              <a:rPr lang="en-GB" smtClean="0"/>
              <a:t>4</a:t>
            </a:fld>
            <a:endParaRPr lang="en-GB"/>
          </a:p>
        </p:txBody>
      </p:sp>
    </p:spTree>
    <p:extLst>
      <p:ext uri="{BB962C8B-B14F-4D97-AF65-F5344CB8AC3E}">
        <p14:creationId xmlns:p14="http://schemas.microsoft.com/office/powerpoint/2010/main" val="253914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Problems</a:t>
            </a:r>
            <a:r>
              <a:rPr lang="en-GB" dirty="0"/>
              <a:t> </a:t>
            </a:r>
          </a:p>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5</a:t>
            </a:fld>
            <a:endParaRPr lang="en-GB"/>
          </a:p>
        </p:txBody>
      </p:sp>
    </p:spTree>
    <p:extLst>
      <p:ext uri="{BB962C8B-B14F-4D97-AF65-F5344CB8AC3E}">
        <p14:creationId xmlns:p14="http://schemas.microsoft.com/office/powerpoint/2010/main" val="2745330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new National Curriculum was introduced in September 2014</a:t>
            </a:r>
          </a:p>
          <a:p>
            <a:r>
              <a:rPr lang="en-GB" b="1" dirty="0" smtClean="0"/>
              <a:t>Schools will be able to introduce their own approaches to formative assessment, to support pupil attainment and progression. </a:t>
            </a:r>
            <a:endParaRPr lang="en-GB" dirty="0" smtClean="0"/>
          </a:p>
          <a:p>
            <a:r>
              <a:rPr lang="en-GB" dirty="0" smtClean="0"/>
              <a:t>(</a:t>
            </a:r>
            <a:r>
              <a:rPr lang="en-GB" dirty="0" err="1" smtClean="0"/>
              <a:t>DfE</a:t>
            </a:r>
            <a:r>
              <a:rPr lang="en-GB" dirty="0" smtClean="0"/>
              <a:t>, 2013a) </a:t>
            </a:r>
          </a:p>
          <a:p>
            <a:r>
              <a:rPr lang="en-GB" dirty="0" smtClean="0"/>
              <a:t>In their place, from September 2014, “it will be for schools to decide how they assess pupils’ progress”.</a:t>
            </a:r>
          </a:p>
        </p:txBody>
      </p:sp>
      <p:sp>
        <p:nvSpPr>
          <p:cNvPr id="4" name="Slide Number Placeholder 3"/>
          <p:cNvSpPr>
            <a:spLocks noGrp="1"/>
          </p:cNvSpPr>
          <p:nvPr>
            <p:ph type="sldNum" sz="quarter" idx="10"/>
          </p:nvPr>
        </p:nvSpPr>
        <p:spPr/>
        <p:txBody>
          <a:bodyPr/>
          <a:lstStyle/>
          <a:p>
            <a:fld id="{887C69D8-6DEE-4406-BF06-629B64146DB2}" type="slidenum">
              <a:rPr lang="en-GB" smtClean="0"/>
              <a:t>6</a:t>
            </a:fld>
            <a:endParaRPr lang="en-GB"/>
          </a:p>
        </p:txBody>
      </p:sp>
    </p:spTree>
    <p:extLst>
      <p:ext uri="{BB962C8B-B14F-4D97-AF65-F5344CB8AC3E}">
        <p14:creationId xmlns:p14="http://schemas.microsoft.com/office/powerpoint/2010/main" val="175729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New Curriculum ‘</a:t>
            </a:r>
            <a:r>
              <a:rPr lang="en-GB" dirty="0" smtClean="0"/>
              <a:t>Reflects the curriculum</a:t>
            </a:r>
            <a:r>
              <a:rPr lang="en-GB" baseline="0" dirty="0" smtClean="0"/>
              <a:t> in the most successful countries in the world’ </a:t>
            </a:r>
            <a:r>
              <a:rPr lang="en-GB" baseline="0" dirty="0" err="1" smtClean="0"/>
              <a:t>DfE</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rPr>
              <a:t>Assessment goes hand-in-hand with the curriculum</a:t>
            </a:r>
            <a:endParaRPr lang="en-GB" baseline="0" dirty="0" smtClean="0"/>
          </a:p>
          <a:p>
            <a:r>
              <a:rPr lang="en-US" b="1" dirty="0" smtClean="0"/>
              <a:t>Schools must develop</a:t>
            </a:r>
            <a:r>
              <a:rPr lang="en-US" b="1" baseline="0" dirty="0" smtClean="0"/>
              <a:t> their own </a:t>
            </a:r>
            <a:r>
              <a:rPr lang="en-US" b="1" dirty="0" smtClean="0"/>
              <a:t>effective assessment procedures without the use of levels</a:t>
            </a:r>
          </a:p>
          <a:p>
            <a:r>
              <a:rPr lang="en-US" b="1" dirty="0" smtClean="0"/>
              <a:t>Assessment Policy</a:t>
            </a:r>
          </a:p>
          <a:p>
            <a:r>
              <a:rPr lang="en-GB" dirty="0" smtClean="0"/>
              <a:t>Rather than whether a</a:t>
            </a:r>
            <a:r>
              <a:rPr lang="en-GB" baseline="0" dirty="0" smtClean="0"/>
              <a:t> pupil has</a:t>
            </a:r>
            <a:r>
              <a:rPr lang="en-GB" dirty="0" smtClean="0"/>
              <a:t> achieved a particular level, the focus is on whether a child has understood key concepts/knowledge and skill</a:t>
            </a:r>
          </a:p>
          <a:p>
            <a:r>
              <a:rPr lang="en-GB" b="1" dirty="0" smtClean="0"/>
              <a:t>Focus on mastery </a:t>
            </a:r>
            <a:r>
              <a:rPr lang="en-GB" dirty="0" smtClean="0"/>
              <a:t>Very secure understanding - Deep learning in the central concepts an ideas</a:t>
            </a:r>
          </a:p>
          <a:p>
            <a:pPr defTabSz="931774">
              <a:defRPr/>
            </a:pPr>
            <a:r>
              <a:rPr lang="en-GB" dirty="0" smtClean="0"/>
              <a:t>Have </a:t>
            </a:r>
            <a:r>
              <a:rPr lang="en-GB" dirty="0"/>
              <a:t>more opportunities to develop their using and applying skills. </a:t>
            </a:r>
          </a:p>
          <a:p>
            <a:pPr defTabSz="931774">
              <a:defRPr/>
            </a:pPr>
            <a:r>
              <a:rPr lang="en-GB" dirty="0" smtClean="0"/>
              <a:t>This </a:t>
            </a:r>
            <a:r>
              <a:rPr lang="en-GB" dirty="0"/>
              <a:t>phase of learning </a:t>
            </a:r>
            <a:r>
              <a:rPr lang="en-GB" dirty="0" smtClean="0"/>
              <a:t>is Mastery </a:t>
            </a:r>
            <a:r>
              <a:rPr lang="en-GB" dirty="0"/>
              <a:t>and Depth - </a:t>
            </a:r>
            <a:r>
              <a:rPr lang="en-GB" dirty="0" smtClean="0"/>
              <a:t>Pupils</a:t>
            </a:r>
            <a:r>
              <a:rPr lang="en-GB" baseline="0" dirty="0" smtClean="0"/>
              <a:t> </a:t>
            </a:r>
            <a:r>
              <a:rPr lang="en-GB" dirty="0" smtClean="0"/>
              <a:t>mastering the fundamental concepts in a subject</a:t>
            </a:r>
          </a:p>
          <a:p>
            <a:pPr defTabSz="931774">
              <a:defRPr/>
            </a:pPr>
            <a:r>
              <a:rPr lang="en-GB" b="1" dirty="0">
                <a:solidFill>
                  <a:srgbClr val="FF0000"/>
                </a:solidFill>
              </a:rPr>
              <a:t>Only exceptional children will move into working towards the end of year expectations from the year above. </a:t>
            </a:r>
            <a:endParaRPr lang="en-GB" b="1" dirty="0" smtClean="0">
              <a:solidFill>
                <a:srgbClr val="FF0000"/>
              </a:solidFill>
            </a:endParaRPr>
          </a:p>
          <a:p>
            <a:pPr defTabSz="931774">
              <a:defRPr/>
            </a:pPr>
            <a:r>
              <a:rPr lang="en-GB" b="1" dirty="0" smtClean="0">
                <a:solidFill>
                  <a:srgbClr val="FF0000"/>
                </a:solidFill>
              </a:rPr>
              <a:t>Similarly</a:t>
            </a:r>
            <a:r>
              <a:rPr lang="en-GB" b="1" dirty="0">
                <a:solidFill>
                  <a:srgbClr val="FF0000"/>
                </a:solidFill>
              </a:rPr>
              <a:t>, children who are unlikely to be emerging at the end of the year may work towards the expectations from the year below.</a:t>
            </a:r>
          </a:p>
          <a:p>
            <a:pPr defTabSz="931774">
              <a:defRPr/>
            </a:pPr>
            <a:r>
              <a:rPr lang="en-GB" dirty="0">
                <a:solidFill>
                  <a:prstClr val="black"/>
                </a:solidFill>
              </a:rPr>
              <a:t>The new National Curriculum sets out expectations for each year group and children will be assessed against those every year, </a:t>
            </a:r>
            <a:endParaRPr lang="en-GB" dirty="0" smtClean="0">
              <a:solidFill>
                <a:prstClr val="black"/>
              </a:solidFill>
            </a:endParaRPr>
          </a:p>
          <a:p>
            <a:pPr defTabSz="931774">
              <a:defRPr/>
            </a:pPr>
            <a:r>
              <a:rPr lang="en-GB" dirty="0" smtClean="0">
                <a:solidFill>
                  <a:prstClr val="black"/>
                </a:solidFill>
              </a:rPr>
              <a:t>so </a:t>
            </a:r>
            <a:r>
              <a:rPr lang="en-GB" dirty="0">
                <a:solidFill>
                  <a:prstClr val="black"/>
                </a:solidFill>
              </a:rPr>
              <a:t>a child in Year 4 will always be judged in the first instance against the expectations for the end of Year 4.</a:t>
            </a:r>
          </a:p>
          <a:p>
            <a:pPr defTabSz="931774">
              <a:defRPr/>
            </a:pPr>
            <a:endParaRPr lang="en-GB" dirty="0">
              <a:solidFill>
                <a:srgbClr val="FF0000"/>
              </a:solidFill>
            </a:endParaRPr>
          </a:p>
          <a:p>
            <a:pPr defTabSz="931774">
              <a:defRPr/>
            </a:pPr>
            <a:endParaRPr lang="en-GB" dirty="0" smtClean="0"/>
          </a:p>
          <a:p>
            <a:pPr defTabSz="931774">
              <a:defRPr/>
            </a:pP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887C69D8-6DEE-4406-BF06-629B64146DB2}" type="slidenum">
              <a:rPr lang="en-GB" smtClean="0"/>
              <a:t>7</a:t>
            </a:fld>
            <a:endParaRPr lang="en-GB"/>
          </a:p>
        </p:txBody>
      </p:sp>
    </p:spTree>
    <p:extLst>
      <p:ext uri="{BB962C8B-B14F-4D97-AF65-F5344CB8AC3E}">
        <p14:creationId xmlns:p14="http://schemas.microsoft.com/office/powerpoint/2010/main" val="143430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Outdoor learning</a:t>
            </a:r>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8</a:t>
            </a:fld>
            <a:endParaRPr lang="en-GB"/>
          </a:p>
        </p:txBody>
      </p:sp>
    </p:spTree>
    <p:extLst>
      <p:ext uri="{BB962C8B-B14F-4D97-AF65-F5344CB8AC3E}">
        <p14:creationId xmlns:p14="http://schemas.microsoft.com/office/powerpoint/2010/main" val="386286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7C69D8-6DEE-4406-BF06-629B64146DB2}" type="slidenum">
              <a:rPr lang="en-GB" smtClean="0"/>
              <a:t>9</a:t>
            </a:fld>
            <a:endParaRPr lang="en-GB"/>
          </a:p>
        </p:txBody>
      </p:sp>
    </p:spTree>
    <p:extLst>
      <p:ext uri="{BB962C8B-B14F-4D97-AF65-F5344CB8AC3E}">
        <p14:creationId xmlns:p14="http://schemas.microsoft.com/office/powerpoint/2010/main" val="50652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74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186735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3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48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68193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750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E42206-13CB-460E-B47D-8B987604B38F}" type="datetimeFigureOut">
              <a:rPr lang="en-GB" smtClean="0"/>
              <a:t>19/04/2022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52945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E42206-13CB-460E-B47D-8B987604B38F}" type="datetimeFigureOut">
              <a:rPr lang="en-GB" smtClean="0"/>
              <a:t>19/04/2022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30939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E42206-13CB-460E-B47D-8B987604B38F}" type="datetimeFigureOut">
              <a:rPr lang="en-GB" smtClean="0"/>
              <a:t>19/04/2022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178488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42206-13CB-460E-B47D-8B987604B38F}" type="datetimeFigureOut">
              <a:rPr lang="en-GB" smtClean="0"/>
              <a:t>19/04/2022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1927546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42206-13CB-460E-B47D-8B987604B38F}" type="datetimeFigureOut">
              <a:rPr lang="en-GB" smtClean="0"/>
              <a:t>19/04/2022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329767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86567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42206-13CB-460E-B47D-8B987604B38F}" type="datetimeFigureOut">
              <a:rPr lang="en-GB" smtClean="0"/>
              <a:t>19/04/2022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280084-A024-41C3-8042-57223966C90D}"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068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2057696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6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E42206-13CB-460E-B47D-8B987604B38F}" type="datetimeFigureOut">
              <a:rPr lang="en-GB" smtClean="0"/>
              <a:t>19/04/2022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280084-A024-41C3-8042-57223966C90D}"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55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E42206-13CB-460E-B47D-8B987604B38F}" type="datetimeFigureOut">
              <a:rPr lang="en-GB" smtClean="0"/>
              <a:t>19/04/2022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81506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E42206-13CB-460E-B47D-8B987604B38F}" type="datetimeFigureOut">
              <a:rPr lang="en-GB" smtClean="0"/>
              <a:t>19/04/2022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10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E42206-13CB-460E-B47D-8B987604B38F}" type="datetimeFigureOut">
              <a:rPr lang="en-GB" smtClean="0"/>
              <a:t>19/04/2022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1003719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42206-13CB-460E-B47D-8B987604B38F}" type="datetimeFigureOut">
              <a:rPr lang="en-GB" smtClean="0"/>
              <a:t>19/04/2022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233624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42206-13CB-460E-B47D-8B987604B38F}" type="datetimeFigureOut">
              <a:rPr lang="en-GB" smtClean="0"/>
              <a:t>19/04/2022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280084-A024-41C3-8042-57223966C90D}" type="slidenum">
              <a:rPr lang="en-GB" smtClean="0"/>
              <a:t>‹#›</a:t>
            </a:fld>
            <a:endParaRPr lang="en-GB"/>
          </a:p>
        </p:txBody>
      </p:sp>
    </p:spTree>
    <p:extLst>
      <p:ext uri="{BB962C8B-B14F-4D97-AF65-F5344CB8AC3E}">
        <p14:creationId xmlns:p14="http://schemas.microsoft.com/office/powerpoint/2010/main" val="340256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42206-13CB-460E-B47D-8B987604B38F}" type="datetimeFigureOut">
              <a:rPr lang="en-GB" smtClean="0"/>
              <a:t>19/04/2022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280084-A024-41C3-8042-57223966C90D}"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46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6E42206-13CB-460E-B47D-8B987604B38F}" type="datetimeFigureOut">
              <a:rPr lang="en-GB" smtClean="0"/>
              <a:t>19/04/2022</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9280084-A024-41C3-8042-57223966C90D}"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859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6E42206-13CB-460E-B47D-8B987604B38F}" type="datetimeFigureOut">
              <a:rPr lang="en-GB" smtClean="0"/>
              <a:t>19/04/2022</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9280084-A024-41C3-8042-57223966C90D}"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84418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www.gov.uk/guidance/scaled-scor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package" Target="../embeddings/Microsoft_Word_Document1.docx"/><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Understanding Assessment in Wreningham VC Primary School</a:t>
            </a:r>
            <a:endParaRPr lang="en-GB" dirty="0"/>
          </a:p>
        </p:txBody>
      </p:sp>
      <p:sp>
        <p:nvSpPr>
          <p:cNvPr id="3" name="Subtitle 2"/>
          <p:cNvSpPr>
            <a:spLocks noGrp="1"/>
          </p:cNvSpPr>
          <p:nvPr>
            <p:ph type="subTitle" idx="1"/>
          </p:nvPr>
        </p:nvSpPr>
        <p:spPr/>
        <p:txBody>
          <a:bodyPr/>
          <a:lstStyle/>
          <a:p>
            <a:r>
              <a:rPr lang="en-GB" dirty="0" smtClean="0"/>
              <a:t>Tuesday 29 September</a:t>
            </a:r>
          </a:p>
          <a:p>
            <a:r>
              <a:rPr lang="en-GB" dirty="0" smtClean="0"/>
              <a:t>Wednesday 30 September</a:t>
            </a:r>
            <a:endParaRPr lang="en-GB" dirty="0"/>
          </a:p>
        </p:txBody>
      </p:sp>
    </p:spTree>
    <p:extLst>
      <p:ext uri="{BB962C8B-B14F-4D97-AF65-F5344CB8AC3E}">
        <p14:creationId xmlns:p14="http://schemas.microsoft.com/office/powerpoint/2010/main" val="3947347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91032" y="130551"/>
            <a:ext cx="10515600" cy="1325563"/>
          </a:xfrm>
        </p:spPr>
        <p:txBody>
          <a:bodyPr/>
          <a:lstStyle/>
          <a:p>
            <a:r>
              <a:rPr lang="en-GB" altLang="en-US" sz="3600" b="1" dirty="0"/>
              <a:t>New Primary Curriculum for </a:t>
            </a:r>
            <a:r>
              <a:rPr lang="en-GB" altLang="en-US" sz="3600" b="1" dirty="0" smtClean="0"/>
              <a:t>Mathematics Aims</a:t>
            </a:r>
            <a:endParaRPr lang="en-GB" altLang="en-US" sz="3600" b="1" dirty="0"/>
          </a:p>
        </p:txBody>
      </p:sp>
      <p:sp>
        <p:nvSpPr>
          <p:cNvPr id="7" name="Content Placeholder 6"/>
          <p:cNvSpPr>
            <a:spLocks noGrp="1"/>
          </p:cNvSpPr>
          <p:nvPr>
            <p:ph sz="half" idx="2"/>
          </p:nvPr>
        </p:nvSpPr>
        <p:spPr>
          <a:xfrm>
            <a:off x="3169599" y="1063494"/>
            <a:ext cx="8229600" cy="5613077"/>
          </a:xfrm>
          <a:ln>
            <a:solidFill>
              <a:schemeClr val="accent1"/>
            </a:solidFill>
          </a:ln>
        </p:spPr>
        <p:txBody>
          <a:bodyPr>
            <a:normAutofit fontScale="70000" lnSpcReduction="20000"/>
          </a:bodyPr>
          <a:lstStyle/>
          <a:p>
            <a:pPr>
              <a:buFont typeface="Wingdings" panose="05000000000000000000" pitchFamily="2" charset="2"/>
              <a:buNone/>
              <a:defRPr/>
            </a:pPr>
            <a:endParaRPr lang="en-GB" sz="2000" dirty="0" smtClean="0">
              <a:latin typeface="+mj-lt"/>
            </a:endParaRPr>
          </a:p>
          <a:p>
            <a:pPr>
              <a:buFont typeface="Arial" charset="0"/>
              <a:buChar char="•"/>
              <a:defRPr/>
            </a:pPr>
            <a:r>
              <a:rPr lang="en-GB" b="1" dirty="0" smtClean="0">
                <a:latin typeface="+mj-lt"/>
              </a:rPr>
              <a:t>Fluency in the fundamentals </a:t>
            </a:r>
          </a:p>
          <a:p>
            <a:pPr marL="0" indent="0" algn="ctr">
              <a:buNone/>
              <a:defRPr/>
            </a:pPr>
            <a:r>
              <a:rPr lang="en-GB" sz="2400" dirty="0" smtClean="0"/>
              <a:t>The </a:t>
            </a:r>
            <a:r>
              <a:rPr lang="en-GB" sz="2400" dirty="0"/>
              <a:t>ability </a:t>
            </a:r>
            <a:r>
              <a:rPr lang="en-GB" sz="2400" dirty="0" smtClean="0"/>
              <a:t>to </a:t>
            </a:r>
            <a:r>
              <a:rPr lang="en-GB" sz="2400" dirty="0"/>
              <a:t>use mathematics efficiently, accurately and </a:t>
            </a:r>
            <a:r>
              <a:rPr lang="en-GB" sz="2400" dirty="0" smtClean="0"/>
              <a:t>flexibly.</a:t>
            </a:r>
          </a:p>
          <a:p>
            <a:pPr marL="0" indent="0" algn="ctr">
              <a:buNone/>
              <a:defRPr/>
            </a:pPr>
            <a:r>
              <a:rPr lang="en-GB" sz="2400" b="1" i="1" dirty="0" smtClean="0">
                <a:solidFill>
                  <a:srgbClr val="0070C0"/>
                </a:solidFill>
              </a:rPr>
              <a:t>Example: </a:t>
            </a:r>
            <a:r>
              <a:rPr lang="en-GB" sz="2400" b="1" dirty="0">
                <a:solidFill>
                  <a:srgbClr val="0070C0"/>
                </a:solidFill>
              </a:rPr>
              <a:t>2x5 = 10 </a:t>
            </a:r>
            <a:r>
              <a:rPr lang="en-GB" sz="2400" i="1" dirty="0" smtClean="0">
                <a:solidFill>
                  <a:srgbClr val="0070C0"/>
                </a:solidFill>
              </a:rPr>
              <a:t>so 5 x 2 = 10; 2+2+2+2+2 = 10;  5+5=10, 10 ÷ 5=2 etc.</a:t>
            </a:r>
          </a:p>
          <a:p>
            <a:pPr marL="0" indent="0" algn="ctr">
              <a:buNone/>
              <a:defRPr/>
            </a:pPr>
            <a:endParaRPr lang="en-GB" sz="800" i="1" dirty="0" smtClean="0">
              <a:solidFill>
                <a:srgbClr val="0070C0"/>
              </a:solidFill>
              <a:latin typeface="+mj-lt"/>
            </a:endParaRPr>
          </a:p>
          <a:p>
            <a:pPr>
              <a:buFont typeface="Arial" charset="0"/>
              <a:buChar char="•"/>
              <a:defRPr/>
            </a:pPr>
            <a:r>
              <a:rPr lang="en-GB" b="1" dirty="0" smtClean="0">
                <a:latin typeface="+mj-lt"/>
              </a:rPr>
              <a:t>Reason mathematically</a:t>
            </a:r>
          </a:p>
          <a:p>
            <a:pPr algn="ctr">
              <a:buNone/>
              <a:defRPr/>
            </a:pPr>
            <a:r>
              <a:rPr lang="en-GB" sz="2400" dirty="0" smtClean="0"/>
              <a:t>Giving reasons </a:t>
            </a:r>
            <a:r>
              <a:rPr lang="en-GB" sz="2400" dirty="0"/>
              <a:t>for their </a:t>
            </a:r>
            <a:r>
              <a:rPr lang="en-GB" sz="2400" dirty="0" smtClean="0"/>
              <a:t>opinions, making </a:t>
            </a:r>
            <a:r>
              <a:rPr lang="en-GB" sz="2400" dirty="0"/>
              <a:t>deductions, using precise language to explain what they think, making judgements and </a:t>
            </a:r>
            <a:r>
              <a:rPr lang="en-GB" sz="2400" dirty="0" smtClean="0"/>
              <a:t>decisions </a:t>
            </a:r>
            <a:r>
              <a:rPr lang="en-GB" sz="2400" dirty="0"/>
              <a:t>informed by reasons and evidence</a:t>
            </a:r>
            <a:r>
              <a:rPr lang="en-GB" sz="2400" dirty="0" smtClean="0"/>
              <a:t>.</a:t>
            </a:r>
          </a:p>
          <a:p>
            <a:pPr algn="ctr">
              <a:buNone/>
              <a:defRPr/>
            </a:pPr>
            <a:r>
              <a:rPr lang="en-GB" sz="2400" b="1" i="1" dirty="0" smtClean="0">
                <a:solidFill>
                  <a:srgbClr val="0070C0"/>
                </a:solidFill>
              </a:rPr>
              <a:t>Example: </a:t>
            </a:r>
            <a:r>
              <a:rPr lang="en-GB" sz="2400" i="1" dirty="0" smtClean="0">
                <a:solidFill>
                  <a:srgbClr val="0070C0"/>
                </a:solidFill>
              </a:rPr>
              <a:t>Prove or disprove that when two odd numbers are added together you get an even answer.</a:t>
            </a:r>
            <a:endParaRPr lang="en-GB" sz="2400" i="1" dirty="0">
              <a:solidFill>
                <a:srgbClr val="0070C0"/>
              </a:solidFill>
            </a:endParaRPr>
          </a:p>
          <a:p>
            <a:pPr>
              <a:buFont typeface="Wingdings" panose="05000000000000000000" pitchFamily="2" charset="2"/>
              <a:buNone/>
              <a:defRPr/>
            </a:pPr>
            <a:endParaRPr lang="en-GB" sz="800" dirty="0" smtClean="0">
              <a:latin typeface="+mj-lt"/>
            </a:endParaRPr>
          </a:p>
          <a:p>
            <a:pPr>
              <a:buFont typeface="Arial" charset="0"/>
              <a:buChar char="•"/>
              <a:defRPr/>
            </a:pPr>
            <a:r>
              <a:rPr lang="en-GB" b="1" dirty="0" smtClean="0">
                <a:latin typeface="+mj-lt"/>
              </a:rPr>
              <a:t>Solve problems</a:t>
            </a:r>
          </a:p>
          <a:p>
            <a:pPr marL="0" indent="0" algn="ctr">
              <a:buNone/>
              <a:defRPr/>
            </a:pPr>
            <a:r>
              <a:rPr lang="en-GB" sz="2400" dirty="0" smtClean="0"/>
              <a:t>Engaging </a:t>
            </a:r>
            <a:r>
              <a:rPr lang="en-GB" sz="2400" dirty="0"/>
              <a:t>with real problems; guessing, discovering, and making sense of mathematics</a:t>
            </a:r>
            <a:r>
              <a:rPr lang="en-GB" sz="2400" dirty="0" smtClean="0"/>
              <a:t>.</a:t>
            </a:r>
          </a:p>
          <a:p>
            <a:pPr marL="0" lvl="0" indent="0" algn="ctr">
              <a:buNone/>
              <a:defRPr/>
            </a:pPr>
            <a:r>
              <a:rPr lang="en-GB" sz="2200" b="1" i="1" dirty="0" smtClean="0">
                <a:solidFill>
                  <a:srgbClr val="0070C0"/>
                </a:solidFill>
                <a:latin typeface="+mj-lt"/>
              </a:rPr>
              <a:t>Example: </a:t>
            </a:r>
            <a:r>
              <a:rPr lang="en-US" altLang="en-US" sz="2400" i="1" dirty="0" smtClean="0">
                <a:solidFill>
                  <a:srgbClr val="0070C0"/>
                </a:solidFill>
              </a:rPr>
              <a:t>Noah </a:t>
            </a:r>
            <a:r>
              <a:rPr lang="en-US" altLang="en-US" sz="2400" i="1" dirty="0">
                <a:solidFill>
                  <a:srgbClr val="0070C0"/>
                </a:solidFill>
              </a:rPr>
              <a:t>watched the animals going into the ark.</a:t>
            </a:r>
            <a:br>
              <a:rPr lang="en-US" altLang="en-US" sz="2400" i="1" dirty="0">
                <a:solidFill>
                  <a:srgbClr val="0070C0"/>
                </a:solidFill>
              </a:rPr>
            </a:br>
            <a:r>
              <a:rPr lang="en-US" altLang="en-US" sz="2400" i="1" dirty="0">
                <a:solidFill>
                  <a:srgbClr val="0070C0"/>
                </a:solidFill>
              </a:rPr>
              <a:t>He was counting and by noon he got to 12 , but he was only counting the legs of the animals.</a:t>
            </a:r>
            <a:br>
              <a:rPr lang="en-US" altLang="en-US" sz="2400" i="1" dirty="0">
                <a:solidFill>
                  <a:srgbClr val="0070C0"/>
                </a:solidFill>
              </a:rPr>
            </a:br>
            <a:r>
              <a:rPr lang="en-US" altLang="en-US" sz="2400" i="1" dirty="0">
                <a:solidFill>
                  <a:srgbClr val="0070C0"/>
                </a:solidFill>
              </a:rPr>
              <a:t>How many creatures did he </a:t>
            </a:r>
            <a:r>
              <a:rPr lang="en-US" altLang="en-US" sz="2400" i="1" dirty="0" smtClean="0">
                <a:solidFill>
                  <a:srgbClr val="0070C0"/>
                </a:solidFill>
              </a:rPr>
              <a:t>see? See </a:t>
            </a:r>
            <a:r>
              <a:rPr lang="en-US" altLang="en-US" sz="2400" i="1" dirty="0">
                <a:solidFill>
                  <a:srgbClr val="0070C0"/>
                </a:solidFill>
              </a:rPr>
              <a:t>if you can find other answers?</a:t>
            </a:r>
            <a:br>
              <a:rPr lang="en-US" altLang="en-US" sz="2400" i="1" dirty="0">
                <a:solidFill>
                  <a:srgbClr val="0070C0"/>
                </a:solidFill>
              </a:rPr>
            </a:br>
            <a:r>
              <a:rPr lang="en-US" altLang="en-US" sz="2400" i="1" dirty="0">
                <a:solidFill>
                  <a:srgbClr val="0070C0"/>
                </a:solidFill>
              </a:rPr>
              <a:t>Try to tell someone how you found these answers out?</a:t>
            </a:r>
          </a:p>
          <a:p>
            <a:pPr marL="0" indent="0" algn="ctr">
              <a:buNone/>
              <a:defRPr/>
            </a:pPr>
            <a:endParaRPr lang="en-GB" sz="2200" dirty="0" smtClean="0">
              <a:latin typeface="+mj-lt"/>
            </a:endParaRP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1032" y="1456114"/>
            <a:ext cx="2573877" cy="169297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32" y="4171315"/>
            <a:ext cx="2486458" cy="1648914"/>
          </a:xfrm>
          <a:prstGeom prst="rect">
            <a:avLst/>
          </a:prstGeom>
        </p:spPr>
      </p:pic>
    </p:spTree>
    <p:extLst>
      <p:ext uri="{BB962C8B-B14F-4D97-AF65-F5344CB8AC3E}">
        <p14:creationId xmlns:p14="http://schemas.microsoft.com/office/powerpoint/2010/main" val="452773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2208213" y="188913"/>
            <a:ext cx="7772400" cy="1079500"/>
          </a:xfrm>
        </p:spPr>
        <p:txBody>
          <a:bodyPr/>
          <a:lstStyle/>
          <a:p>
            <a:r>
              <a:rPr lang="en-GB" altLang="en-US" sz="3600" b="1" dirty="0"/>
              <a:t>New Primary Curriculum for Mathematics</a:t>
            </a:r>
          </a:p>
        </p:txBody>
      </p:sp>
      <p:sp>
        <p:nvSpPr>
          <p:cNvPr id="5" name="Content Placeholder 4"/>
          <p:cNvSpPr>
            <a:spLocks noGrp="1"/>
          </p:cNvSpPr>
          <p:nvPr>
            <p:ph sz="half" idx="1"/>
          </p:nvPr>
        </p:nvSpPr>
        <p:spPr>
          <a:xfrm>
            <a:off x="537030" y="1484314"/>
            <a:ext cx="5414510" cy="2232025"/>
          </a:xfrm>
          <a:solidFill>
            <a:schemeClr val="accent4">
              <a:lumMod val="40000"/>
              <a:lumOff val="60000"/>
            </a:schemeClr>
          </a:solidFill>
        </p:spPr>
        <p:txBody>
          <a:bodyPr/>
          <a:lstStyle/>
          <a:p>
            <a:pPr>
              <a:buFont typeface="Wingdings" panose="05000000000000000000" pitchFamily="2" charset="2"/>
              <a:buNone/>
              <a:defRPr/>
            </a:pPr>
            <a:r>
              <a:rPr lang="en-GB" sz="2000" b="1" dirty="0">
                <a:latin typeface="+mj-lt"/>
              </a:rPr>
              <a:t>What’s out?</a:t>
            </a:r>
          </a:p>
          <a:p>
            <a:pPr>
              <a:buFont typeface="Arial" charset="0"/>
              <a:buChar char="•"/>
              <a:defRPr/>
            </a:pPr>
            <a:r>
              <a:rPr lang="en-GB" sz="2000" dirty="0">
                <a:latin typeface="+mj-lt"/>
              </a:rPr>
              <a:t>Informal written methods of calculation</a:t>
            </a:r>
          </a:p>
          <a:p>
            <a:pPr>
              <a:buFont typeface="Arial" charset="0"/>
              <a:buChar char="•"/>
              <a:defRPr/>
            </a:pPr>
            <a:r>
              <a:rPr lang="en-GB" sz="2000" dirty="0">
                <a:latin typeface="+mj-lt"/>
              </a:rPr>
              <a:t>Calculators</a:t>
            </a:r>
          </a:p>
          <a:p>
            <a:pPr>
              <a:buFont typeface="Arial" charset="0"/>
              <a:buChar char="•"/>
              <a:defRPr/>
            </a:pPr>
            <a:r>
              <a:rPr lang="en-GB" sz="2000" dirty="0">
                <a:latin typeface="+mj-lt"/>
              </a:rPr>
              <a:t>Separate strand for using and applying</a:t>
            </a:r>
          </a:p>
          <a:p>
            <a:pPr>
              <a:buFont typeface="Arial" charset="0"/>
              <a:buChar char="•"/>
              <a:defRPr/>
            </a:pPr>
            <a:endParaRPr lang="en-GB" b="1" dirty="0"/>
          </a:p>
        </p:txBody>
      </p:sp>
      <p:sp>
        <p:nvSpPr>
          <p:cNvPr id="6" name="Content Placeholder 5"/>
          <p:cNvSpPr>
            <a:spLocks noGrp="1"/>
          </p:cNvSpPr>
          <p:nvPr>
            <p:ph sz="half" idx="2"/>
          </p:nvPr>
        </p:nvSpPr>
        <p:spPr>
          <a:xfrm>
            <a:off x="6167437" y="1484314"/>
            <a:ext cx="5385933" cy="2232025"/>
          </a:xfrm>
          <a:solidFill>
            <a:schemeClr val="accent4">
              <a:lumMod val="40000"/>
              <a:lumOff val="60000"/>
            </a:schemeClr>
          </a:solidFill>
        </p:spPr>
        <p:txBody>
          <a:bodyPr/>
          <a:lstStyle/>
          <a:p>
            <a:pPr>
              <a:buFont typeface="Wingdings" panose="05000000000000000000" pitchFamily="2" charset="2"/>
              <a:buNone/>
              <a:defRPr/>
            </a:pPr>
            <a:r>
              <a:rPr lang="en-GB" sz="2000" b="1" dirty="0">
                <a:latin typeface="+mj-lt"/>
              </a:rPr>
              <a:t>What’s there less of?</a:t>
            </a:r>
          </a:p>
          <a:p>
            <a:pPr>
              <a:buFont typeface="Arial" charset="0"/>
              <a:buChar char="•"/>
              <a:defRPr/>
            </a:pPr>
            <a:r>
              <a:rPr lang="en-GB" sz="2000" dirty="0">
                <a:latin typeface="+mj-lt"/>
              </a:rPr>
              <a:t>Emphasis on estimation</a:t>
            </a:r>
          </a:p>
          <a:p>
            <a:pPr>
              <a:buFont typeface="Arial" charset="0"/>
              <a:buChar char="•"/>
              <a:defRPr/>
            </a:pPr>
            <a:r>
              <a:rPr lang="en-GB" sz="2000" dirty="0">
                <a:latin typeface="+mj-lt"/>
              </a:rPr>
              <a:t>Less work on place value</a:t>
            </a:r>
          </a:p>
          <a:p>
            <a:pPr>
              <a:buFont typeface="Arial" charset="0"/>
              <a:buChar char="•"/>
              <a:defRPr/>
            </a:pPr>
            <a:r>
              <a:rPr lang="en-GB" sz="2000" dirty="0">
                <a:latin typeface="+mj-lt"/>
              </a:rPr>
              <a:t>Less work on data handling (statistics) </a:t>
            </a:r>
          </a:p>
        </p:txBody>
      </p:sp>
      <p:sp>
        <p:nvSpPr>
          <p:cNvPr id="7" name="Content Placeholder 4"/>
          <p:cNvSpPr txBox="1">
            <a:spLocks/>
          </p:cNvSpPr>
          <p:nvPr/>
        </p:nvSpPr>
        <p:spPr bwMode="auto">
          <a:xfrm>
            <a:off x="6167438" y="4076700"/>
            <a:ext cx="5385932" cy="2447925"/>
          </a:xfrm>
          <a:prstGeom prst="rect">
            <a:avLst/>
          </a:prstGeom>
          <a:solidFill>
            <a:schemeClr val="accent6">
              <a:lumMod val="40000"/>
              <a:lumOff val="60000"/>
            </a:schemeClr>
          </a:solidFill>
          <a:ln w="9525">
            <a:noFill/>
            <a:miter lim="800000"/>
            <a:headEnd/>
            <a:tailEnd/>
          </a:ln>
        </p:spPr>
        <p:txBody>
          <a:bodyPr/>
          <a:lstStyle/>
          <a:p>
            <a:pPr marL="342900" indent="-342900">
              <a:spcBef>
                <a:spcPct val="20000"/>
              </a:spcBef>
              <a:buClr>
                <a:schemeClr val="accent2"/>
              </a:buClr>
              <a:buSzPct val="80000"/>
              <a:defRPr/>
            </a:pPr>
            <a:r>
              <a:rPr lang="en-GB" sz="2000" b="1" kern="0" dirty="0">
                <a:latin typeface="+mj-lt"/>
              </a:rPr>
              <a:t>What’s there more of?</a:t>
            </a:r>
          </a:p>
          <a:p>
            <a:pPr marL="342900" indent="-342900">
              <a:spcBef>
                <a:spcPct val="20000"/>
              </a:spcBef>
              <a:buClr>
                <a:schemeClr val="accent2"/>
              </a:buClr>
              <a:buSzPct val="80000"/>
              <a:buFont typeface="Arial" charset="0"/>
              <a:buChar char="•"/>
              <a:defRPr/>
            </a:pPr>
            <a:r>
              <a:rPr lang="en-GB" sz="2000" kern="0" dirty="0">
                <a:latin typeface="+mj-lt"/>
              </a:rPr>
              <a:t>More challenging  objectives, especially in number</a:t>
            </a:r>
          </a:p>
          <a:p>
            <a:pPr marL="342900" indent="-342900">
              <a:spcBef>
                <a:spcPct val="20000"/>
              </a:spcBef>
              <a:buClr>
                <a:schemeClr val="accent2"/>
              </a:buClr>
              <a:buSzPct val="80000"/>
              <a:buFont typeface="Arial" charset="0"/>
              <a:buChar char="•"/>
              <a:defRPr/>
            </a:pPr>
            <a:r>
              <a:rPr lang="en-GB" sz="2000" kern="0" dirty="0">
                <a:latin typeface="+mj-lt"/>
              </a:rPr>
              <a:t>Formal written methods introduced earlier </a:t>
            </a:r>
          </a:p>
          <a:p>
            <a:pPr marL="342900" indent="-342900">
              <a:spcBef>
                <a:spcPct val="20000"/>
              </a:spcBef>
              <a:buClr>
                <a:schemeClr val="accent2"/>
              </a:buClr>
              <a:buSzPct val="80000"/>
              <a:buFont typeface="Arial" charset="0"/>
              <a:buChar char="•"/>
              <a:defRPr/>
            </a:pPr>
            <a:r>
              <a:rPr lang="en-GB" sz="2000" kern="0" dirty="0">
                <a:latin typeface="+mj-lt"/>
              </a:rPr>
              <a:t>More work on fractions </a:t>
            </a:r>
          </a:p>
          <a:p>
            <a:pPr marL="342900" indent="-342900">
              <a:spcBef>
                <a:spcPct val="20000"/>
              </a:spcBef>
              <a:buClr>
                <a:schemeClr val="accent2"/>
              </a:buClr>
              <a:buSzPct val="80000"/>
              <a:buFont typeface="Arial" charset="0"/>
              <a:buChar char="•"/>
              <a:defRPr/>
            </a:pPr>
            <a:endParaRPr lang="en-GB" sz="2000" kern="0" dirty="0"/>
          </a:p>
        </p:txBody>
      </p:sp>
      <p:sp>
        <p:nvSpPr>
          <p:cNvPr id="8" name="Content Placeholder 5"/>
          <p:cNvSpPr txBox="1">
            <a:spLocks/>
          </p:cNvSpPr>
          <p:nvPr/>
        </p:nvSpPr>
        <p:spPr bwMode="auto">
          <a:xfrm>
            <a:off x="537029" y="4076701"/>
            <a:ext cx="5481184" cy="2447925"/>
          </a:xfrm>
          <a:prstGeom prst="rect">
            <a:avLst/>
          </a:prstGeom>
          <a:solidFill>
            <a:schemeClr val="accent6">
              <a:lumMod val="40000"/>
              <a:lumOff val="60000"/>
            </a:schemeClr>
          </a:solidFill>
          <a:ln w="9525">
            <a:noFill/>
            <a:miter lim="800000"/>
            <a:headEnd/>
            <a:tailEnd/>
          </a:ln>
        </p:spPr>
        <p:txBody>
          <a:bodyPr/>
          <a:lstStyle/>
          <a:p>
            <a:pPr marL="342900" indent="-342900">
              <a:spcBef>
                <a:spcPct val="20000"/>
              </a:spcBef>
              <a:buClr>
                <a:schemeClr val="accent2"/>
              </a:buClr>
              <a:buSzPct val="80000"/>
              <a:defRPr/>
            </a:pPr>
            <a:r>
              <a:rPr lang="en-GB" sz="2000" b="1" kern="0" dirty="0">
                <a:latin typeface="+mj-lt"/>
              </a:rPr>
              <a:t>What’s in?</a:t>
            </a:r>
          </a:p>
          <a:p>
            <a:pPr marL="342900" indent="-342900">
              <a:spcBef>
                <a:spcPct val="20000"/>
              </a:spcBef>
              <a:buClr>
                <a:schemeClr val="accent2"/>
              </a:buClr>
              <a:buSzPct val="80000"/>
              <a:buFont typeface="Arial" charset="0"/>
              <a:buChar char="•"/>
              <a:defRPr/>
            </a:pPr>
            <a:r>
              <a:rPr lang="en-GB" sz="2000" kern="0" dirty="0">
                <a:latin typeface="+mj-lt"/>
              </a:rPr>
              <a:t>Roman numerals</a:t>
            </a:r>
          </a:p>
          <a:p>
            <a:pPr marL="342900" indent="-342900">
              <a:spcBef>
                <a:spcPct val="20000"/>
              </a:spcBef>
              <a:buClr>
                <a:schemeClr val="accent2"/>
              </a:buClr>
              <a:buSzPct val="80000"/>
              <a:buFont typeface="Arial" charset="0"/>
              <a:buChar char="•"/>
              <a:defRPr/>
            </a:pPr>
            <a:r>
              <a:rPr lang="en-GB" sz="2000" kern="0" dirty="0">
                <a:latin typeface="+mj-lt"/>
              </a:rPr>
              <a:t>Times tables up to 12 x </a:t>
            </a:r>
            <a:r>
              <a:rPr lang="en-GB" sz="2000" kern="0" dirty="0" smtClean="0">
                <a:latin typeface="+mj-lt"/>
              </a:rPr>
              <a:t>12 by the end of Year 4</a:t>
            </a:r>
            <a:endParaRPr lang="en-GB" sz="2000" kern="0" dirty="0">
              <a:latin typeface="+mj-lt"/>
            </a:endParaRPr>
          </a:p>
          <a:p>
            <a:pPr marL="342900" indent="-342900">
              <a:spcBef>
                <a:spcPct val="20000"/>
              </a:spcBef>
              <a:buClr>
                <a:schemeClr val="accent2"/>
              </a:buClr>
              <a:buSzPct val="80000"/>
              <a:buFont typeface="Arial" charset="0"/>
              <a:buChar char="•"/>
              <a:defRPr/>
            </a:pPr>
            <a:r>
              <a:rPr lang="en-GB" sz="2000" kern="0" dirty="0">
                <a:latin typeface="+mj-lt"/>
              </a:rPr>
              <a:t>Equivalence between metric and imperial</a:t>
            </a:r>
          </a:p>
          <a:p>
            <a:pPr marL="342900" indent="-342900">
              <a:spcBef>
                <a:spcPct val="20000"/>
              </a:spcBef>
              <a:buClr>
                <a:schemeClr val="accent2"/>
              </a:buClr>
              <a:buSzPct val="80000"/>
              <a:buFont typeface="Arial" charset="0"/>
              <a:buChar char="•"/>
              <a:defRPr/>
            </a:pPr>
            <a:r>
              <a:rPr lang="en-GB" sz="2000" kern="0" dirty="0">
                <a:latin typeface="+mj-lt"/>
              </a:rPr>
              <a:t>Long division and algebra (Y6)</a:t>
            </a:r>
          </a:p>
        </p:txBody>
      </p:sp>
    </p:spTree>
    <p:extLst>
      <p:ext uri="{BB962C8B-B14F-4D97-AF65-F5344CB8AC3E}">
        <p14:creationId xmlns:p14="http://schemas.microsoft.com/office/powerpoint/2010/main" val="2419965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490"/>
          <a:stretch/>
        </p:blipFill>
        <p:spPr>
          <a:xfrm>
            <a:off x="362856" y="1840592"/>
            <a:ext cx="11502677" cy="4269921"/>
          </a:xfrm>
          <a:prstGeom prst="rect">
            <a:avLst/>
          </a:prstGeom>
        </p:spPr>
      </p:pic>
      <p:sp>
        <p:nvSpPr>
          <p:cNvPr id="7" name="Rectangle 6"/>
          <p:cNvSpPr/>
          <p:nvPr/>
        </p:nvSpPr>
        <p:spPr>
          <a:xfrm>
            <a:off x="1597960" y="747878"/>
            <a:ext cx="7897290" cy="646331"/>
          </a:xfrm>
          <a:prstGeom prst="rect">
            <a:avLst/>
          </a:prstGeom>
        </p:spPr>
        <p:txBody>
          <a:bodyPr wrap="none">
            <a:spAutoFit/>
          </a:bodyPr>
          <a:lstStyle/>
          <a:p>
            <a:r>
              <a:rPr lang="en-GB" sz="3600" b="1" dirty="0"/>
              <a:t>Changes to the maths curriculum: Year </a:t>
            </a:r>
            <a:r>
              <a:rPr lang="en-GB" sz="3600" b="1" dirty="0" smtClean="0"/>
              <a:t>2</a:t>
            </a:r>
            <a:endParaRPr lang="en-GB" sz="3600" b="1" dirty="0"/>
          </a:p>
        </p:txBody>
      </p:sp>
    </p:spTree>
    <p:extLst>
      <p:ext uri="{BB962C8B-B14F-4D97-AF65-F5344CB8AC3E}">
        <p14:creationId xmlns:p14="http://schemas.microsoft.com/office/powerpoint/2010/main" val="1722963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590" y="418535"/>
            <a:ext cx="6296917" cy="523220"/>
          </a:xfrm>
          <a:prstGeom prst="rect">
            <a:avLst/>
          </a:prstGeom>
        </p:spPr>
        <p:txBody>
          <a:bodyPr wrap="none">
            <a:spAutoFit/>
          </a:bodyPr>
          <a:lstStyle/>
          <a:p>
            <a:r>
              <a:rPr lang="en-GB" sz="2800" dirty="0">
                <a:solidFill>
                  <a:srgbClr val="000000"/>
                </a:solidFill>
                <a:latin typeface="ITC Avant Garde Std Md"/>
              </a:rPr>
              <a:t>Key features of the mathematics tests </a:t>
            </a:r>
            <a:endParaRPr lang="en-GB" sz="2800" dirty="0"/>
          </a:p>
        </p:txBody>
      </p:sp>
      <p:sp>
        <p:nvSpPr>
          <p:cNvPr id="3" name="Rectangle 2"/>
          <p:cNvSpPr/>
          <p:nvPr/>
        </p:nvSpPr>
        <p:spPr>
          <a:xfrm>
            <a:off x="612590" y="1180237"/>
            <a:ext cx="11084110" cy="1631216"/>
          </a:xfrm>
          <a:prstGeom prst="rect">
            <a:avLst/>
          </a:prstGeom>
        </p:spPr>
        <p:txBody>
          <a:bodyPr wrap="square">
            <a:spAutoFit/>
          </a:bodyPr>
          <a:lstStyle/>
          <a:p>
            <a:r>
              <a:rPr lang="en-GB" sz="2000" dirty="0">
                <a:solidFill>
                  <a:srgbClr val="000000"/>
                </a:solidFill>
                <a:latin typeface="Myriad Pro"/>
              </a:rPr>
              <a:t>The key stage 1 mathematics test will consist of two components. </a:t>
            </a:r>
          </a:p>
          <a:p>
            <a:endParaRPr lang="en-GB" sz="2000" b="1" dirty="0" smtClean="0">
              <a:solidFill>
                <a:srgbClr val="000000"/>
              </a:solidFill>
              <a:latin typeface="Myriad Pro"/>
            </a:endParaRPr>
          </a:p>
          <a:p>
            <a:r>
              <a:rPr lang="en-GB" sz="2000" b="1" dirty="0" smtClean="0">
                <a:solidFill>
                  <a:srgbClr val="000000"/>
                </a:solidFill>
                <a:latin typeface="Myriad Pro"/>
              </a:rPr>
              <a:t>Paper </a:t>
            </a:r>
            <a:r>
              <a:rPr lang="en-GB" sz="2000" b="1" dirty="0">
                <a:solidFill>
                  <a:srgbClr val="000000"/>
                </a:solidFill>
                <a:latin typeface="Myriad Pro"/>
              </a:rPr>
              <a:t>1: </a:t>
            </a:r>
            <a:r>
              <a:rPr lang="en-GB" sz="2000" dirty="0">
                <a:solidFill>
                  <a:srgbClr val="000000"/>
                </a:solidFill>
                <a:latin typeface="Myriad Pro"/>
              </a:rPr>
              <a:t>an arithmetic paper. This will comprise of a practice question and a number of questions which will be linked to national curriculum areas such as number, calculations and fractions. </a:t>
            </a:r>
          </a:p>
        </p:txBody>
      </p:sp>
      <p:pic>
        <p:nvPicPr>
          <p:cNvPr id="5" name="Picture 4"/>
          <p:cNvPicPr>
            <a:picLocks noChangeAspect="1"/>
          </p:cNvPicPr>
          <p:nvPr/>
        </p:nvPicPr>
        <p:blipFill rotWithShape="1">
          <a:blip r:embed="rId3"/>
          <a:srcRect l="7968" t="14585" r="26940" b="18401"/>
          <a:stretch/>
        </p:blipFill>
        <p:spPr>
          <a:xfrm>
            <a:off x="3249520" y="2772936"/>
            <a:ext cx="5810250" cy="3363154"/>
          </a:xfrm>
          <a:prstGeom prst="rect">
            <a:avLst/>
          </a:prstGeom>
        </p:spPr>
      </p:pic>
    </p:spTree>
    <p:extLst>
      <p:ext uri="{BB962C8B-B14F-4D97-AF65-F5344CB8AC3E}">
        <p14:creationId xmlns:p14="http://schemas.microsoft.com/office/powerpoint/2010/main" val="565982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350" y="299353"/>
            <a:ext cx="4705350" cy="5632311"/>
          </a:xfrm>
          <a:prstGeom prst="rect">
            <a:avLst/>
          </a:prstGeom>
        </p:spPr>
        <p:txBody>
          <a:bodyPr wrap="square">
            <a:spAutoFit/>
          </a:bodyPr>
          <a:lstStyle/>
          <a:p>
            <a:endParaRPr lang="en-GB" sz="2000" dirty="0">
              <a:solidFill>
                <a:srgbClr val="000000"/>
              </a:solidFill>
              <a:latin typeface="Myriad Pro"/>
            </a:endParaRPr>
          </a:p>
          <a:p>
            <a:r>
              <a:rPr lang="en-GB" sz="2000" b="1" dirty="0">
                <a:solidFill>
                  <a:srgbClr val="000000"/>
                </a:solidFill>
                <a:latin typeface="Myriad Pro"/>
              </a:rPr>
              <a:t>Paper 2: </a:t>
            </a:r>
            <a:r>
              <a:rPr lang="en-GB" sz="2000" dirty="0">
                <a:solidFill>
                  <a:srgbClr val="000000"/>
                </a:solidFill>
                <a:latin typeface="Myriad Pro"/>
              </a:rPr>
              <a:t>assesses pupils’ ability to apply mathematics to problems and to reason. </a:t>
            </a:r>
          </a:p>
          <a:p>
            <a:endParaRPr lang="en-GB" sz="2000" dirty="0">
              <a:solidFill>
                <a:srgbClr val="000000"/>
              </a:solidFill>
              <a:latin typeface="Myriad Pro"/>
            </a:endParaRPr>
          </a:p>
          <a:p>
            <a:r>
              <a:rPr lang="en-GB" sz="2000" dirty="0">
                <a:solidFill>
                  <a:srgbClr val="000000"/>
                </a:solidFill>
                <a:latin typeface="Myriad Pro"/>
              </a:rPr>
              <a:t>The test will contain a </a:t>
            </a:r>
            <a:r>
              <a:rPr lang="en-GB" sz="2000" b="1" dirty="0">
                <a:solidFill>
                  <a:srgbClr val="000000"/>
                </a:solidFill>
                <a:latin typeface="Myriad Pro"/>
              </a:rPr>
              <a:t>mixture </a:t>
            </a:r>
            <a:r>
              <a:rPr lang="en-GB" sz="2000" b="1" dirty="0" smtClean="0">
                <a:solidFill>
                  <a:srgbClr val="000000"/>
                </a:solidFill>
                <a:latin typeface="Myriad Pro"/>
              </a:rPr>
              <a:t>of real </a:t>
            </a:r>
            <a:r>
              <a:rPr lang="en-GB" sz="2000" b="1" dirty="0">
                <a:solidFill>
                  <a:srgbClr val="000000"/>
                </a:solidFill>
                <a:latin typeface="Myriad Pro"/>
              </a:rPr>
              <a:t>life and abstract </a:t>
            </a:r>
            <a:r>
              <a:rPr lang="en-GB" sz="2000" b="1" dirty="0" smtClean="0">
                <a:solidFill>
                  <a:srgbClr val="000000"/>
                </a:solidFill>
                <a:latin typeface="Myriad Pro"/>
              </a:rPr>
              <a:t>problems</a:t>
            </a:r>
            <a:r>
              <a:rPr lang="en-GB" sz="2000" dirty="0" smtClean="0">
                <a:solidFill>
                  <a:srgbClr val="000000"/>
                </a:solidFill>
                <a:latin typeface="Myriad Pro"/>
              </a:rPr>
              <a:t>. The </a:t>
            </a:r>
            <a:r>
              <a:rPr lang="en-GB" sz="2000" dirty="0">
                <a:solidFill>
                  <a:srgbClr val="000000"/>
                </a:solidFill>
                <a:latin typeface="Myriad Pro"/>
              </a:rPr>
              <a:t>first question will be a practice aural </a:t>
            </a:r>
            <a:r>
              <a:rPr lang="en-GB" sz="2000" dirty="0" smtClean="0">
                <a:solidFill>
                  <a:srgbClr val="000000"/>
                </a:solidFill>
                <a:latin typeface="Myriad Pro"/>
              </a:rPr>
              <a:t>question</a:t>
            </a:r>
            <a:r>
              <a:rPr lang="en-GB" sz="2000" dirty="0">
                <a:solidFill>
                  <a:srgbClr val="000000"/>
                </a:solidFill>
                <a:latin typeface="Myriad Pro"/>
              </a:rPr>
              <a:t>. No marks will be awarded. </a:t>
            </a:r>
            <a:r>
              <a:rPr lang="en-GB" sz="2000" b="1" dirty="0">
                <a:solidFill>
                  <a:srgbClr val="000000"/>
                </a:solidFill>
                <a:latin typeface="Myriad Pro"/>
              </a:rPr>
              <a:t>The next five questions will be aural questions</a:t>
            </a:r>
            <a:r>
              <a:rPr lang="en-GB" sz="2000" dirty="0">
                <a:solidFill>
                  <a:srgbClr val="000000"/>
                </a:solidFill>
                <a:latin typeface="Myriad Pro"/>
              </a:rPr>
              <a:t>, similar to the previous versions of the national curriculum tests. These will be read to pupils so they can become more familiar with the test environment. </a:t>
            </a:r>
            <a:r>
              <a:rPr lang="en-GB" sz="2000" b="1" dirty="0">
                <a:solidFill>
                  <a:srgbClr val="000000"/>
                </a:solidFill>
                <a:latin typeface="Myriad Pro"/>
              </a:rPr>
              <a:t>Pupils will work on their own for the rest of the test</a:t>
            </a:r>
            <a:r>
              <a:rPr lang="en-GB" sz="2000" dirty="0">
                <a:solidFill>
                  <a:srgbClr val="000000"/>
                </a:solidFill>
                <a:latin typeface="Myriad Pro"/>
              </a:rPr>
              <a:t>, unless they require access arrangements. </a:t>
            </a:r>
          </a:p>
        </p:txBody>
      </p:sp>
      <p:pic>
        <p:nvPicPr>
          <p:cNvPr id="3" name="Picture 2"/>
          <p:cNvPicPr>
            <a:picLocks noChangeAspect="1"/>
          </p:cNvPicPr>
          <p:nvPr/>
        </p:nvPicPr>
        <p:blipFill rotWithShape="1">
          <a:blip r:embed="rId3"/>
          <a:srcRect l="7540" t="15886" r="25989" b="17708"/>
          <a:stretch/>
        </p:blipFill>
        <p:spPr>
          <a:xfrm>
            <a:off x="5562600" y="1239054"/>
            <a:ext cx="6496050" cy="3648662"/>
          </a:xfrm>
          <a:prstGeom prst="rect">
            <a:avLst/>
          </a:prstGeom>
        </p:spPr>
      </p:pic>
    </p:spTree>
    <p:extLst>
      <p:ext uri="{BB962C8B-B14F-4D97-AF65-F5344CB8AC3E}">
        <p14:creationId xmlns:p14="http://schemas.microsoft.com/office/powerpoint/2010/main" val="2759169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5059" y="1340530"/>
            <a:ext cx="9877425" cy="5076825"/>
          </a:xfrm>
          <a:prstGeom prst="rect">
            <a:avLst/>
          </a:prstGeom>
        </p:spPr>
      </p:pic>
      <p:sp>
        <p:nvSpPr>
          <p:cNvPr id="5" name="TextBox 4"/>
          <p:cNvSpPr txBox="1"/>
          <p:nvPr/>
        </p:nvSpPr>
        <p:spPr>
          <a:xfrm>
            <a:off x="925059" y="449943"/>
            <a:ext cx="7897290" cy="646331"/>
          </a:xfrm>
          <a:prstGeom prst="rect">
            <a:avLst/>
          </a:prstGeom>
          <a:noFill/>
        </p:spPr>
        <p:txBody>
          <a:bodyPr wrap="none" rtlCol="0">
            <a:spAutoFit/>
          </a:bodyPr>
          <a:lstStyle/>
          <a:p>
            <a:r>
              <a:rPr lang="en-GB" sz="3600" b="1" dirty="0" smtClean="0"/>
              <a:t>Changes to the maths curriculum: </a:t>
            </a:r>
            <a:r>
              <a:rPr lang="en-GB" sz="3600" dirty="0" smtClean="0"/>
              <a:t>Year 6</a:t>
            </a:r>
            <a:endParaRPr lang="en-GB" sz="3600" dirty="0"/>
          </a:p>
        </p:txBody>
      </p:sp>
    </p:spTree>
    <p:extLst>
      <p:ext uri="{BB962C8B-B14F-4D97-AF65-F5344CB8AC3E}">
        <p14:creationId xmlns:p14="http://schemas.microsoft.com/office/powerpoint/2010/main" val="1975423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812" t="31511" r="26594" b="12462"/>
          <a:stretch/>
        </p:blipFill>
        <p:spPr>
          <a:xfrm>
            <a:off x="740229" y="2171700"/>
            <a:ext cx="8534400" cy="4098471"/>
          </a:xfrm>
          <a:prstGeom prst="rect">
            <a:avLst/>
          </a:prstGeom>
        </p:spPr>
      </p:pic>
      <p:sp>
        <p:nvSpPr>
          <p:cNvPr id="3" name="Rectangle 2"/>
          <p:cNvSpPr/>
          <p:nvPr/>
        </p:nvSpPr>
        <p:spPr>
          <a:xfrm>
            <a:off x="595085" y="251936"/>
            <a:ext cx="11030857" cy="1569660"/>
          </a:xfrm>
          <a:prstGeom prst="rect">
            <a:avLst/>
          </a:prstGeom>
        </p:spPr>
        <p:txBody>
          <a:bodyPr wrap="square">
            <a:spAutoFit/>
          </a:bodyPr>
          <a:lstStyle/>
          <a:p>
            <a:r>
              <a:rPr lang="en-GB" sz="2400" b="1" dirty="0">
                <a:solidFill>
                  <a:srgbClr val="000000"/>
                </a:solidFill>
                <a:latin typeface="Myriad Pro"/>
              </a:rPr>
              <a:t>The </a:t>
            </a:r>
            <a:r>
              <a:rPr lang="en-GB" sz="2400" b="1" dirty="0" smtClean="0">
                <a:solidFill>
                  <a:srgbClr val="000000"/>
                </a:solidFill>
                <a:latin typeface="Myriad Pro"/>
              </a:rPr>
              <a:t>Year 6 mathematics </a:t>
            </a:r>
            <a:r>
              <a:rPr lang="en-GB" sz="2400" b="1" dirty="0">
                <a:solidFill>
                  <a:srgbClr val="000000"/>
                </a:solidFill>
                <a:latin typeface="Myriad Pro"/>
              </a:rPr>
              <a:t>test will consist of three papers. </a:t>
            </a:r>
            <a:endParaRPr lang="en-GB" sz="2400" b="1" dirty="0" smtClean="0">
              <a:solidFill>
                <a:srgbClr val="000000"/>
              </a:solidFill>
              <a:latin typeface="Myriad Pro"/>
            </a:endParaRPr>
          </a:p>
          <a:p>
            <a:endParaRPr lang="en-GB" dirty="0">
              <a:solidFill>
                <a:srgbClr val="000000"/>
              </a:solidFill>
              <a:latin typeface="Myriad Pro"/>
            </a:endParaRPr>
          </a:p>
          <a:p>
            <a:r>
              <a:rPr lang="en-GB" b="1" dirty="0">
                <a:solidFill>
                  <a:srgbClr val="000000"/>
                </a:solidFill>
                <a:latin typeface="Myriad Pro"/>
              </a:rPr>
              <a:t>Paper 1: </a:t>
            </a:r>
            <a:r>
              <a:rPr lang="en-GB" dirty="0">
                <a:solidFill>
                  <a:srgbClr val="000000"/>
                </a:solidFill>
                <a:latin typeface="Myriad Pro"/>
              </a:rPr>
              <a:t>an arithmetic paper. Questions will be context free. They will assess number, calculations and fractions. Note that the ‘fractions’ strand in the new national curriculum covers fractions, decimals and percentages. </a:t>
            </a:r>
          </a:p>
        </p:txBody>
      </p:sp>
    </p:spTree>
    <p:extLst>
      <p:ext uri="{BB962C8B-B14F-4D97-AF65-F5344CB8AC3E}">
        <p14:creationId xmlns:p14="http://schemas.microsoft.com/office/powerpoint/2010/main" val="2489831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686" t="22024" r="29809" b="6151"/>
          <a:stretch/>
        </p:blipFill>
        <p:spPr>
          <a:xfrm>
            <a:off x="5152568" y="464457"/>
            <a:ext cx="6502401" cy="6035561"/>
          </a:xfrm>
          <a:prstGeom prst="rect">
            <a:avLst/>
          </a:prstGeom>
        </p:spPr>
      </p:pic>
      <p:sp>
        <p:nvSpPr>
          <p:cNvPr id="3" name="Rectangle 2"/>
          <p:cNvSpPr/>
          <p:nvPr/>
        </p:nvSpPr>
        <p:spPr>
          <a:xfrm>
            <a:off x="537028" y="464457"/>
            <a:ext cx="4731654" cy="3785652"/>
          </a:xfrm>
          <a:prstGeom prst="rect">
            <a:avLst/>
          </a:prstGeom>
        </p:spPr>
        <p:txBody>
          <a:bodyPr wrap="square">
            <a:spAutoFit/>
          </a:bodyPr>
          <a:lstStyle/>
          <a:p>
            <a:endParaRPr lang="en-GB" sz="2000" dirty="0">
              <a:solidFill>
                <a:srgbClr val="000000"/>
              </a:solidFill>
            </a:endParaRPr>
          </a:p>
          <a:p>
            <a:r>
              <a:rPr lang="en-GB" sz="2000" b="1" dirty="0">
                <a:solidFill>
                  <a:srgbClr val="000000"/>
                </a:solidFill>
              </a:rPr>
              <a:t>Paper 2 </a:t>
            </a:r>
            <a:r>
              <a:rPr lang="en-GB" sz="2000" dirty="0">
                <a:solidFill>
                  <a:srgbClr val="000000"/>
                </a:solidFill>
              </a:rPr>
              <a:t>and </a:t>
            </a:r>
            <a:r>
              <a:rPr lang="en-GB" sz="2000" b="1" dirty="0">
                <a:solidFill>
                  <a:srgbClr val="000000"/>
                </a:solidFill>
              </a:rPr>
              <a:t>Paper 3: </a:t>
            </a:r>
            <a:r>
              <a:rPr lang="en-GB" sz="2000" dirty="0">
                <a:solidFill>
                  <a:srgbClr val="000000"/>
                </a:solidFill>
              </a:rPr>
              <a:t>assesses pupils’ ability to apply mathematics to problems and to reason</a:t>
            </a:r>
            <a:r>
              <a:rPr lang="en-GB" sz="2000" dirty="0" smtClean="0">
                <a:solidFill>
                  <a:srgbClr val="000000"/>
                </a:solidFill>
              </a:rPr>
              <a:t>.</a:t>
            </a:r>
          </a:p>
          <a:p>
            <a:endParaRPr lang="en-GB" sz="2000" dirty="0">
              <a:solidFill>
                <a:srgbClr val="000000"/>
              </a:solidFill>
            </a:endParaRPr>
          </a:p>
          <a:p>
            <a:r>
              <a:rPr lang="en-GB" sz="2000" dirty="0" smtClean="0">
                <a:solidFill>
                  <a:srgbClr val="000000"/>
                </a:solidFill>
              </a:rPr>
              <a:t>There </a:t>
            </a:r>
            <a:r>
              <a:rPr lang="en-GB" sz="2000" b="1" dirty="0">
                <a:solidFill>
                  <a:srgbClr val="000000"/>
                </a:solidFill>
              </a:rPr>
              <a:t>won’t be significant differences in format or difficulty between the two papers</a:t>
            </a:r>
            <a:r>
              <a:rPr lang="en-GB" sz="2000" dirty="0">
                <a:solidFill>
                  <a:srgbClr val="000000"/>
                </a:solidFill>
              </a:rPr>
              <a:t>. Questions will be linked to the specific strands and year group references described in the key stage 2 mathematics Test </a:t>
            </a:r>
            <a:r>
              <a:rPr lang="en-GB" sz="2000" dirty="0" smtClean="0">
                <a:solidFill>
                  <a:srgbClr val="000000"/>
                </a:solidFill>
              </a:rPr>
              <a:t>framework. </a:t>
            </a:r>
            <a:r>
              <a:rPr lang="en-GB" sz="2000" b="1" dirty="0" smtClean="0">
                <a:solidFill>
                  <a:srgbClr val="000000"/>
                </a:solidFill>
              </a:rPr>
              <a:t>The tests will contain a mixture real </a:t>
            </a:r>
            <a:r>
              <a:rPr lang="en-GB" sz="2000" b="1" dirty="0">
                <a:solidFill>
                  <a:srgbClr val="000000"/>
                </a:solidFill>
              </a:rPr>
              <a:t>life and abstract problems</a:t>
            </a:r>
            <a:r>
              <a:rPr lang="en-GB" sz="2000" dirty="0">
                <a:solidFill>
                  <a:srgbClr val="000000"/>
                </a:solidFill>
              </a:rPr>
              <a:t>. </a:t>
            </a:r>
          </a:p>
        </p:txBody>
      </p:sp>
    </p:spTree>
    <p:extLst>
      <p:ext uri="{BB962C8B-B14F-4D97-AF65-F5344CB8AC3E}">
        <p14:creationId xmlns:p14="http://schemas.microsoft.com/office/powerpoint/2010/main" val="2901957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579" y="984322"/>
            <a:ext cx="8229600" cy="582612"/>
          </a:xfrm>
        </p:spPr>
        <p:txBody>
          <a:bodyPr>
            <a:normAutofit fontScale="90000"/>
          </a:bodyPr>
          <a:lstStyle/>
          <a:p>
            <a:pPr>
              <a:defRPr/>
            </a:pPr>
            <a:r>
              <a:rPr lang="en-GB" sz="5300" b="1" dirty="0">
                <a:effectLst>
                  <a:outerShdw blurRad="50800" dist="38100" dir="2700000" algn="tl" rotWithShape="0">
                    <a:prstClr val="black">
                      <a:alpha val="40000"/>
                    </a:prstClr>
                  </a:outerShdw>
                </a:effectLst>
              </a:rPr>
              <a:t>English in KS1 </a:t>
            </a:r>
            <a:r>
              <a:rPr lang="en-GB" b="1" dirty="0">
                <a:effectLst>
                  <a:outerShdw blurRad="50800" dist="38100" dir="2700000" algn="tl" rotWithShape="0">
                    <a:prstClr val="black">
                      <a:alpha val="40000"/>
                    </a:prstClr>
                  </a:outerShdw>
                </a:effectLst>
              </a:rPr>
              <a:t/>
            </a:r>
            <a:br>
              <a:rPr lang="en-GB" b="1" dirty="0">
                <a:effectLst>
                  <a:outerShdw blurRad="50800" dist="38100" dir="2700000" algn="tl" rotWithShape="0">
                    <a:prstClr val="black">
                      <a:alpha val="40000"/>
                    </a:prstClr>
                  </a:outerShdw>
                </a:effectLst>
              </a:rPr>
            </a:br>
            <a:endParaRPr lang="en-GB" dirty="0"/>
          </a:p>
        </p:txBody>
      </p:sp>
      <p:sp>
        <p:nvSpPr>
          <p:cNvPr id="3" name="Content Placeholder 2"/>
          <p:cNvSpPr>
            <a:spLocks noGrp="1"/>
          </p:cNvSpPr>
          <p:nvPr>
            <p:ph idx="1"/>
          </p:nvPr>
        </p:nvSpPr>
        <p:spPr>
          <a:xfrm>
            <a:off x="4544703" y="1871237"/>
            <a:ext cx="6382603" cy="2782650"/>
          </a:xfrm>
        </p:spPr>
        <p:txBody>
          <a:bodyPr>
            <a:noAutofit/>
          </a:bodyPr>
          <a:lstStyle/>
          <a:p>
            <a:pPr marL="432000" indent="-432000">
              <a:buNone/>
              <a:defRPr/>
            </a:pPr>
            <a:r>
              <a:rPr lang="en-GB" b="1" dirty="0"/>
              <a:t>Reading:</a:t>
            </a:r>
          </a:p>
          <a:p>
            <a:pPr marL="0" indent="0">
              <a:buNone/>
              <a:defRPr/>
            </a:pPr>
            <a:r>
              <a:rPr lang="en-GB" b="1" dirty="0"/>
              <a:t>Emphasis on reading </a:t>
            </a:r>
            <a:r>
              <a:rPr lang="en-GB" b="1" dirty="0" smtClean="0"/>
              <a:t>widely </a:t>
            </a:r>
            <a:r>
              <a:rPr lang="en-GB" b="1" dirty="0"/>
              <a:t>for pleasure, re-reading books and reading aloud</a:t>
            </a:r>
            <a:r>
              <a:rPr lang="en-GB" b="1" dirty="0" smtClean="0"/>
              <a:t>;</a:t>
            </a:r>
            <a:endParaRPr lang="en-GB" b="1" dirty="0"/>
          </a:p>
          <a:p>
            <a:pPr marL="0" indent="0">
              <a:buNone/>
              <a:defRPr/>
            </a:pPr>
            <a:r>
              <a:rPr lang="en-GB" b="1" dirty="0"/>
              <a:t>Increased focus on engaging with and interpreting texts</a:t>
            </a:r>
            <a:r>
              <a:rPr lang="en-GB" b="1" dirty="0" smtClean="0"/>
              <a:t>;</a:t>
            </a:r>
            <a:endParaRPr lang="en-GB" b="1" dirty="0"/>
          </a:p>
          <a:p>
            <a:pPr marL="0" indent="0">
              <a:buNone/>
              <a:defRPr/>
            </a:pPr>
            <a:r>
              <a:rPr lang="en-GB" b="1" dirty="0"/>
              <a:t>Learning of poetry (including reciting poetry) introduced.</a:t>
            </a:r>
          </a:p>
          <a:p>
            <a:pPr marL="432000" indent="-432000">
              <a:buNone/>
              <a:defRPr/>
            </a:pPr>
            <a:endParaRPr lang="en-GB"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621"/>
            <a:ext cx="4039155" cy="5023382"/>
          </a:xfrm>
          <a:prstGeom prst="rect">
            <a:avLst/>
          </a:prstGeom>
        </p:spPr>
      </p:pic>
      <p:sp>
        <p:nvSpPr>
          <p:cNvPr id="6" name="Title 1"/>
          <p:cNvSpPr txBox="1">
            <a:spLocks/>
          </p:cNvSpPr>
          <p:nvPr/>
        </p:nvSpPr>
        <p:spPr>
          <a:xfrm>
            <a:off x="4406519" y="1099888"/>
            <a:ext cx="6809097" cy="6191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400" b="1" dirty="0" smtClean="0">
                <a:effectLst>
                  <a:outerShdw blurRad="50800" dist="38100" dir="2700000" algn="tl" rotWithShape="0">
                    <a:prstClr val="black">
                      <a:alpha val="40000"/>
                    </a:prstClr>
                  </a:outerShdw>
                </a:effectLst>
              </a:rPr>
              <a:t/>
            </a:r>
            <a:br>
              <a:rPr lang="en-GB" sz="2400" b="1" dirty="0" smtClean="0">
                <a:effectLst>
                  <a:outerShdw blurRad="50800" dist="38100" dir="2700000" algn="tl" rotWithShape="0">
                    <a:prstClr val="black">
                      <a:alpha val="40000"/>
                    </a:prstClr>
                  </a:outerShdw>
                </a:effectLst>
              </a:rPr>
            </a:br>
            <a:endParaRPr lang="en-GB" sz="2400" dirty="0"/>
          </a:p>
        </p:txBody>
      </p:sp>
    </p:spTree>
    <p:extLst>
      <p:ext uri="{BB962C8B-B14F-4D97-AF65-F5344CB8AC3E}">
        <p14:creationId xmlns:p14="http://schemas.microsoft.com/office/powerpoint/2010/main" val="668806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defRPr/>
            </a:pPr>
            <a:r>
              <a:rPr lang="en-GB" sz="5300" b="1" dirty="0">
                <a:effectLst>
                  <a:outerShdw blurRad="50800" dist="38100" dir="2700000" algn="tl" rotWithShape="0">
                    <a:prstClr val="black">
                      <a:alpha val="40000"/>
                    </a:prstClr>
                  </a:outerShdw>
                </a:effectLst>
              </a:rPr>
              <a:t>English in KS1 </a:t>
            </a:r>
            <a:r>
              <a:rPr lang="en-GB" b="1" dirty="0">
                <a:effectLst>
                  <a:outerShdw blurRad="50800" dist="38100" dir="2700000" algn="tl" rotWithShape="0">
                    <a:prstClr val="black">
                      <a:alpha val="40000"/>
                    </a:prstClr>
                  </a:outerShdw>
                </a:effectLst>
              </a:rPr>
              <a:t/>
            </a:r>
            <a:br>
              <a:rPr lang="en-GB" b="1" dirty="0">
                <a:effectLst>
                  <a:outerShdw blurRad="50800" dist="38100" dir="2700000" algn="tl" rotWithShape="0">
                    <a:prstClr val="black">
                      <a:alpha val="40000"/>
                    </a:prstClr>
                  </a:outerShdw>
                </a:effectLst>
              </a:rPr>
            </a:br>
            <a:endParaRPr lang="en-GB" dirty="0"/>
          </a:p>
        </p:txBody>
      </p:sp>
      <p:sp>
        <p:nvSpPr>
          <p:cNvPr id="3" name="Content Placeholder 2"/>
          <p:cNvSpPr>
            <a:spLocks noGrp="1"/>
          </p:cNvSpPr>
          <p:nvPr>
            <p:ph idx="1"/>
          </p:nvPr>
        </p:nvSpPr>
        <p:spPr/>
        <p:txBody>
          <a:bodyPr>
            <a:normAutofit fontScale="92500" lnSpcReduction="20000"/>
          </a:bodyPr>
          <a:lstStyle/>
          <a:p>
            <a:pPr marL="432000" indent="-432000">
              <a:buNone/>
              <a:defRPr/>
            </a:pPr>
            <a:r>
              <a:rPr lang="en-GB" b="1" dirty="0" smtClean="0"/>
              <a:t>Writing</a:t>
            </a:r>
            <a:r>
              <a:rPr lang="en-GB" dirty="0"/>
              <a:t>:</a:t>
            </a:r>
          </a:p>
          <a:p>
            <a:pPr marL="0" indent="0">
              <a:buNone/>
              <a:defRPr/>
            </a:pPr>
            <a:r>
              <a:rPr lang="en-GB" dirty="0"/>
              <a:t>Increased challenge, including developing “stamina”</a:t>
            </a:r>
            <a:r>
              <a:rPr lang="en-GB" baseline="30000" dirty="0"/>
              <a:t> </a:t>
            </a:r>
            <a:r>
              <a:rPr lang="en-GB" dirty="0"/>
              <a:t> for writing </a:t>
            </a:r>
          </a:p>
          <a:p>
            <a:pPr marL="0" indent="0">
              <a:buNone/>
              <a:defRPr/>
            </a:pPr>
            <a:r>
              <a:rPr lang="en-GB" dirty="0"/>
              <a:t>Longer compositions and proof-reading of own writing;</a:t>
            </a:r>
          </a:p>
          <a:p>
            <a:pPr marL="0" indent="0">
              <a:buNone/>
              <a:defRPr/>
            </a:pPr>
            <a:r>
              <a:rPr lang="en-GB" dirty="0"/>
              <a:t>Increased focus on composition, structure and convention;</a:t>
            </a:r>
          </a:p>
          <a:p>
            <a:pPr marL="0" indent="0">
              <a:buNone/>
              <a:defRPr/>
            </a:pPr>
            <a:r>
              <a:rPr lang="en-GB" dirty="0"/>
              <a:t>Deeper focus on learning grammar and punctuation;</a:t>
            </a:r>
          </a:p>
          <a:p>
            <a:pPr marL="0" indent="0">
              <a:buNone/>
              <a:defRPr/>
            </a:pPr>
            <a:r>
              <a:rPr lang="en-GB" dirty="0"/>
              <a:t>Joined writing expected in Year 2.</a:t>
            </a:r>
          </a:p>
          <a:p>
            <a:pPr marL="432000" indent="-432000">
              <a:buFont typeface="Wingdings" panose="05000000000000000000" pitchFamily="2" charset="2"/>
              <a:buChar char="Ø"/>
              <a:defRPr/>
            </a:pPr>
            <a:endParaRPr lang="en-GB" dirty="0"/>
          </a:p>
          <a:p>
            <a:pPr marL="432000" indent="-432000">
              <a:buNone/>
              <a:defRPr/>
            </a:pPr>
            <a:r>
              <a:rPr lang="en-GB" b="1" dirty="0"/>
              <a:t>Spelling</a:t>
            </a:r>
            <a:r>
              <a:rPr lang="en-GB" dirty="0"/>
              <a:t>:</a:t>
            </a:r>
          </a:p>
          <a:p>
            <a:pPr marL="0" indent="0">
              <a:buNone/>
              <a:defRPr/>
            </a:pPr>
            <a:r>
              <a:rPr lang="en-GB" dirty="0"/>
              <a:t>Specific spellings, e.g. days of the week, prefixes &amp; suffixes;</a:t>
            </a:r>
          </a:p>
          <a:p>
            <a:pPr marL="0" indent="0">
              <a:buNone/>
              <a:defRPr/>
            </a:pPr>
            <a:r>
              <a:rPr lang="en-GB" dirty="0"/>
              <a:t>Pupils expected to write sentences dictated by the teacher.</a:t>
            </a:r>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753" y="449580"/>
            <a:ext cx="2565400" cy="3848100"/>
          </a:xfrm>
          <a:prstGeom prst="rect">
            <a:avLst/>
          </a:prstGeom>
        </p:spPr>
      </p:pic>
    </p:spTree>
    <p:extLst>
      <p:ext uri="{BB962C8B-B14F-4D97-AF65-F5344CB8AC3E}">
        <p14:creationId xmlns:p14="http://schemas.microsoft.com/office/powerpoint/2010/main" val="2588901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smtClean="0"/>
              <a:t>Introducing the </a:t>
            </a:r>
            <a:r>
              <a:rPr lang="en-GB" sz="4800" dirty="0"/>
              <a:t>new assessment procedures the school uses in line with its new curriculum</a:t>
            </a:r>
            <a:endParaRPr lang="en-GB" dirty="0"/>
          </a:p>
        </p:txBody>
      </p:sp>
      <p:sp>
        <p:nvSpPr>
          <p:cNvPr id="4" name="Text Placeholder 3"/>
          <p:cNvSpPr>
            <a:spLocks noGrp="1"/>
          </p:cNvSpPr>
          <p:nvPr>
            <p:ph type="body" idx="1"/>
          </p:nvPr>
        </p:nvSpPr>
        <p:spPr/>
        <p:txBody>
          <a:bodyPr/>
          <a:lstStyle/>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4633625"/>
            <a:ext cx="3190374" cy="2116064"/>
          </a:xfrm>
          <a:prstGeom prst="rect">
            <a:avLst/>
          </a:prstGeom>
        </p:spPr>
      </p:pic>
    </p:spTree>
    <p:extLst>
      <p:ext uri="{BB962C8B-B14F-4D97-AF65-F5344CB8AC3E}">
        <p14:creationId xmlns:p14="http://schemas.microsoft.com/office/powerpoint/2010/main" val="1467109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outerShdw blurRad="50800" dist="38100" dir="2700000" algn="tl" rotWithShape="0">
                    <a:prstClr val="black">
                      <a:alpha val="40000"/>
                    </a:prstClr>
                  </a:outerShdw>
                </a:effectLst>
              </a:rPr>
              <a:t>English in KS2</a:t>
            </a:r>
            <a:endParaRPr lang="en-GB" dirty="0"/>
          </a:p>
        </p:txBody>
      </p:sp>
      <p:sp>
        <p:nvSpPr>
          <p:cNvPr id="3" name="Content Placeholder 2"/>
          <p:cNvSpPr>
            <a:spLocks noGrp="1"/>
          </p:cNvSpPr>
          <p:nvPr>
            <p:ph idx="1"/>
          </p:nvPr>
        </p:nvSpPr>
        <p:spPr>
          <a:xfrm>
            <a:off x="838200" y="1825625"/>
            <a:ext cx="6422409" cy="4351338"/>
          </a:xfrm>
        </p:spPr>
        <p:txBody>
          <a:bodyPr>
            <a:normAutofit/>
          </a:bodyPr>
          <a:lstStyle/>
          <a:p>
            <a:pPr marL="432000" indent="-432000">
              <a:buNone/>
              <a:defRPr/>
            </a:pPr>
            <a:r>
              <a:rPr lang="en-GB" sz="3200" b="1" dirty="0"/>
              <a:t>Reading</a:t>
            </a:r>
            <a:r>
              <a:rPr lang="en-GB" sz="3200" b="1" dirty="0" smtClean="0"/>
              <a:t>:</a:t>
            </a:r>
            <a:endParaRPr lang="en-GB" sz="3200" b="1" u="sng" dirty="0"/>
          </a:p>
          <a:p>
            <a:pPr marL="0" indent="0">
              <a:buNone/>
              <a:defRPr/>
            </a:pPr>
            <a:r>
              <a:rPr lang="en-GB" sz="3200" dirty="0"/>
              <a:t>Read for pleasure</a:t>
            </a:r>
            <a:r>
              <a:rPr lang="en-GB" sz="3200" dirty="0" smtClean="0"/>
              <a:t>;</a:t>
            </a:r>
            <a:endParaRPr lang="en-GB" sz="3200" dirty="0"/>
          </a:p>
          <a:p>
            <a:pPr marL="0" indent="0">
              <a:buNone/>
              <a:defRPr/>
            </a:pPr>
            <a:r>
              <a:rPr lang="en-GB" sz="3200" dirty="0"/>
              <a:t>Word reading: pupils applying their knowledge to understand the meaning of new words</a:t>
            </a:r>
            <a:r>
              <a:rPr lang="en-GB" sz="3200" dirty="0" smtClean="0"/>
              <a:t>;</a:t>
            </a:r>
            <a:endParaRPr lang="en-GB" sz="3200" dirty="0"/>
          </a:p>
          <a:p>
            <a:pPr marL="0" indent="0">
              <a:buNone/>
              <a:defRPr/>
            </a:pPr>
            <a:r>
              <a:rPr lang="en-GB" sz="3200" dirty="0" smtClean="0"/>
              <a:t>Learning </a:t>
            </a:r>
            <a:r>
              <a:rPr lang="en-GB" sz="3200" dirty="0"/>
              <a:t>of classic &amp; modern poetry (including reciting poetry) introduced.</a:t>
            </a:r>
          </a:p>
          <a:p>
            <a:endParaRPr lang="en-GB"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973" y="365124"/>
            <a:ext cx="4144583" cy="5881765"/>
          </a:xfrm>
          <a:prstGeom prst="rect">
            <a:avLst/>
          </a:prstGeom>
        </p:spPr>
      </p:pic>
    </p:spTree>
    <p:extLst>
      <p:ext uri="{BB962C8B-B14F-4D97-AF65-F5344CB8AC3E}">
        <p14:creationId xmlns:p14="http://schemas.microsoft.com/office/powerpoint/2010/main" val="715706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189" y="1061316"/>
            <a:ext cx="8229600" cy="582612"/>
          </a:xfrm>
        </p:spPr>
        <p:txBody>
          <a:bodyPr>
            <a:normAutofit fontScale="90000"/>
          </a:bodyPr>
          <a:lstStyle/>
          <a:p>
            <a:pPr>
              <a:defRPr/>
            </a:pPr>
            <a:r>
              <a:rPr lang="en-GB" sz="5300" b="1" dirty="0">
                <a:effectLst>
                  <a:outerShdw blurRad="50800" dist="38100" dir="2700000" algn="tl" rotWithShape="0">
                    <a:prstClr val="black">
                      <a:alpha val="40000"/>
                    </a:prstClr>
                  </a:outerShdw>
                </a:effectLst>
              </a:rPr>
              <a:t>English in KS2 </a:t>
            </a:r>
            <a:r>
              <a:rPr lang="en-GB" b="1" dirty="0">
                <a:effectLst>
                  <a:outerShdw blurRad="50800" dist="38100" dir="2700000" algn="tl" rotWithShape="0">
                    <a:prstClr val="black">
                      <a:alpha val="40000"/>
                    </a:prstClr>
                  </a:outerShdw>
                </a:effectLst>
              </a:rPr>
              <a:t/>
            </a:r>
            <a:br>
              <a:rPr lang="en-GB" b="1" dirty="0">
                <a:effectLst>
                  <a:outerShdw blurRad="50800" dist="38100" dir="2700000" algn="tl" rotWithShape="0">
                    <a:prstClr val="black">
                      <a:alpha val="40000"/>
                    </a:prstClr>
                  </a:outerShdw>
                </a:effectLst>
              </a:rPr>
            </a:br>
            <a:endParaRPr lang="en-GB" dirty="0"/>
          </a:p>
        </p:txBody>
      </p:sp>
      <p:sp>
        <p:nvSpPr>
          <p:cNvPr id="3" name="Content Placeholder 2"/>
          <p:cNvSpPr>
            <a:spLocks noGrp="1"/>
          </p:cNvSpPr>
          <p:nvPr>
            <p:ph idx="1"/>
          </p:nvPr>
        </p:nvSpPr>
        <p:spPr>
          <a:xfrm>
            <a:off x="1588189" y="1816645"/>
            <a:ext cx="8715375" cy="3724346"/>
          </a:xfrm>
        </p:spPr>
        <p:txBody>
          <a:bodyPr>
            <a:noAutofit/>
          </a:bodyPr>
          <a:lstStyle/>
          <a:p>
            <a:pPr marL="432000" indent="-432000">
              <a:buNone/>
              <a:defRPr/>
            </a:pPr>
            <a:r>
              <a:rPr lang="en-GB" sz="2200" b="1" dirty="0">
                <a:latin typeface="+mj-lt"/>
              </a:rPr>
              <a:t>Writing</a:t>
            </a:r>
            <a:r>
              <a:rPr lang="en-GB" sz="2200" dirty="0">
                <a:latin typeface="+mj-lt"/>
              </a:rPr>
              <a:t>:</a:t>
            </a:r>
          </a:p>
          <a:p>
            <a:pPr marL="0" indent="0">
              <a:buNone/>
              <a:defRPr/>
            </a:pPr>
            <a:r>
              <a:rPr lang="en-GB" sz="2200" dirty="0">
                <a:latin typeface="+mj-lt"/>
              </a:rPr>
              <a:t>Greatly increased expectations in grammar and punctuation; </a:t>
            </a:r>
          </a:p>
          <a:p>
            <a:pPr marL="0" indent="0">
              <a:buNone/>
              <a:defRPr/>
            </a:pPr>
            <a:r>
              <a:rPr lang="en-GB" sz="2200" dirty="0">
                <a:latin typeface="+mj-lt"/>
              </a:rPr>
              <a:t>Children have to identify and label complex grammatical concepts, punctuation and spelling rules;</a:t>
            </a:r>
          </a:p>
          <a:p>
            <a:pPr marL="0" indent="0">
              <a:buNone/>
              <a:defRPr/>
            </a:pPr>
            <a:r>
              <a:rPr lang="en-GB" sz="2200" dirty="0">
                <a:latin typeface="+mj-lt"/>
              </a:rPr>
              <a:t>Expectation that children expertly use and apply the grammar and punctuation concepts in independent writing to create specific effects;</a:t>
            </a:r>
          </a:p>
          <a:p>
            <a:pPr marL="432000" indent="-432000">
              <a:buNone/>
              <a:defRPr/>
            </a:pPr>
            <a:r>
              <a:rPr lang="en-GB" sz="2200" b="1" dirty="0" smtClean="0">
                <a:latin typeface="+mj-lt"/>
              </a:rPr>
              <a:t>Spelling</a:t>
            </a:r>
            <a:r>
              <a:rPr lang="en-GB" sz="2200" dirty="0">
                <a:latin typeface="+mj-lt"/>
              </a:rPr>
              <a:t>:</a:t>
            </a:r>
          </a:p>
          <a:p>
            <a:pPr marL="0" indent="0">
              <a:buNone/>
              <a:defRPr/>
            </a:pPr>
            <a:r>
              <a:rPr lang="en-GB" sz="2200" dirty="0">
                <a:latin typeface="+mj-lt"/>
              </a:rPr>
              <a:t>Statutory lists of words to be learnt in Years 3 - 6;</a:t>
            </a:r>
          </a:p>
          <a:p>
            <a:pPr marL="0" indent="0">
              <a:buNone/>
              <a:defRPr/>
            </a:pPr>
            <a:r>
              <a:rPr lang="en-GB" sz="2200" dirty="0" smtClean="0">
                <a:latin typeface="+mj-lt"/>
              </a:rPr>
              <a:t>Specific spelling rules to be taught.</a:t>
            </a:r>
            <a:endParaRPr lang="en-GB" sz="22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768" y="4588491"/>
            <a:ext cx="5384800" cy="1905000"/>
          </a:xfrm>
          <a:prstGeom prst="rect">
            <a:avLst/>
          </a:prstGeom>
        </p:spPr>
      </p:pic>
    </p:spTree>
    <p:extLst>
      <p:ext uri="{BB962C8B-B14F-4D97-AF65-F5344CB8AC3E}">
        <p14:creationId xmlns:p14="http://schemas.microsoft.com/office/powerpoint/2010/main" val="2607887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635457"/>
            <a:ext cx="9720072" cy="1499616"/>
          </a:xfrm>
        </p:spPr>
        <p:txBody>
          <a:bodyPr/>
          <a:lstStyle/>
          <a:p>
            <a:endParaRPr lang="en-GB" dirty="0"/>
          </a:p>
        </p:txBody>
      </p:sp>
      <p:pic>
        <p:nvPicPr>
          <p:cNvPr id="4" name="Content Placeholder 3"/>
          <p:cNvPicPr>
            <a:picLocks noGrp="1" noChangeAspect="1"/>
          </p:cNvPicPr>
          <p:nvPr>
            <p:ph idx="1"/>
          </p:nvPr>
        </p:nvPicPr>
        <p:blipFill rotWithShape="1">
          <a:blip r:embed="rId2"/>
          <a:srcRect l="16900" t="25039" r="15236" b="11015"/>
          <a:stretch/>
        </p:blipFill>
        <p:spPr>
          <a:xfrm>
            <a:off x="1105318" y="2893926"/>
            <a:ext cx="7185375" cy="3679198"/>
          </a:xfrm>
          <a:prstGeom prst="rect">
            <a:avLst/>
          </a:prstGeom>
        </p:spPr>
      </p:pic>
      <p:pic>
        <p:nvPicPr>
          <p:cNvPr id="6" name="Picture 5"/>
          <p:cNvPicPr/>
          <p:nvPr/>
        </p:nvPicPr>
        <p:blipFill rotWithShape="1">
          <a:blip r:embed="rId3"/>
          <a:srcRect l="13762" t="22052" r="12637" b="5412"/>
          <a:stretch/>
        </p:blipFill>
        <p:spPr>
          <a:xfrm>
            <a:off x="1105318" y="722073"/>
            <a:ext cx="7185375" cy="1749822"/>
          </a:xfrm>
          <a:prstGeom prst="rect">
            <a:avLst/>
          </a:prstGeom>
        </p:spPr>
      </p:pic>
    </p:spTree>
    <p:extLst>
      <p:ext uri="{BB962C8B-B14F-4D97-AF65-F5344CB8AC3E}">
        <p14:creationId xmlns:p14="http://schemas.microsoft.com/office/powerpoint/2010/main" val="4169607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238" y="3179928"/>
            <a:ext cx="3498166" cy="3492613"/>
          </a:xfrm>
          <a:prstGeom prst="rect">
            <a:avLst/>
          </a:prstGeom>
        </p:spPr>
      </p:pic>
      <p:sp>
        <p:nvSpPr>
          <p:cNvPr id="3" name="Content Placeholder 2"/>
          <p:cNvSpPr>
            <a:spLocks noGrp="1"/>
          </p:cNvSpPr>
          <p:nvPr>
            <p:ph idx="1"/>
          </p:nvPr>
        </p:nvSpPr>
        <p:spPr>
          <a:xfrm>
            <a:off x="641684" y="2662989"/>
            <a:ext cx="10712116" cy="4009551"/>
          </a:xfrm>
        </p:spPr>
        <p:txBody>
          <a:bodyPr>
            <a:normAutofit fontScale="55000" lnSpcReduction="20000"/>
          </a:bodyPr>
          <a:lstStyle/>
          <a:p>
            <a:pPr marL="0" indent="0">
              <a:buNone/>
            </a:pPr>
            <a:r>
              <a:rPr lang="en-GB" dirty="0"/>
              <a:t> </a:t>
            </a:r>
            <a:r>
              <a:rPr lang="en-GB" dirty="0" smtClean="0"/>
              <a:t> </a:t>
            </a:r>
            <a:r>
              <a:rPr lang="en-GB" sz="4200" dirty="0" smtClean="0"/>
              <a:t>Explore pupils’ understanding and</a:t>
            </a:r>
            <a:r>
              <a:rPr lang="en-GB" sz="4200" b="1" dirty="0" smtClean="0"/>
              <a:t> </a:t>
            </a:r>
            <a:r>
              <a:rPr lang="en-GB" sz="4200" dirty="0"/>
              <a:t>i</a:t>
            </a:r>
            <a:r>
              <a:rPr lang="en-GB" sz="4200" dirty="0" smtClean="0"/>
              <a:t>dentifies a pupil’s misconceptions </a:t>
            </a:r>
          </a:p>
          <a:p>
            <a:r>
              <a:rPr lang="en-GB" sz="4200" dirty="0" smtClean="0"/>
              <a:t>Used day-to-day and happens </a:t>
            </a:r>
            <a:r>
              <a:rPr lang="en-GB" sz="4200" dirty="0"/>
              <a:t>continually throughout learning</a:t>
            </a:r>
            <a:endParaRPr lang="en-GB" sz="4200" dirty="0" smtClean="0"/>
          </a:p>
          <a:p>
            <a:r>
              <a:rPr lang="en-GB" sz="4200" dirty="0" smtClean="0"/>
              <a:t>Involves </a:t>
            </a:r>
            <a:r>
              <a:rPr lang="en-GB" sz="4200" dirty="0"/>
              <a:t>pupils in their own </a:t>
            </a:r>
            <a:r>
              <a:rPr lang="en-GB" sz="4200" dirty="0" smtClean="0"/>
              <a:t>learning</a:t>
            </a:r>
          </a:p>
          <a:p>
            <a:r>
              <a:rPr lang="en-GB" sz="4200" dirty="0" smtClean="0"/>
              <a:t>Gives </a:t>
            </a:r>
            <a:r>
              <a:rPr lang="en-GB" sz="4200" dirty="0"/>
              <a:t>children feedback about the quality of their work and </a:t>
            </a:r>
            <a:endParaRPr lang="en-GB" sz="4200" dirty="0" smtClean="0"/>
          </a:p>
          <a:p>
            <a:r>
              <a:rPr lang="en-GB" sz="4200" dirty="0" smtClean="0"/>
              <a:t>how </a:t>
            </a:r>
            <a:r>
              <a:rPr lang="en-GB" sz="4200" dirty="0"/>
              <a:t>they can </a:t>
            </a:r>
            <a:r>
              <a:rPr lang="en-GB" sz="4200" dirty="0" smtClean="0"/>
              <a:t>improve it</a:t>
            </a:r>
            <a:endParaRPr lang="en-GB" sz="4200" dirty="0"/>
          </a:p>
          <a:p>
            <a:pPr marL="0" indent="0">
              <a:buNone/>
            </a:pPr>
            <a:r>
              <a:rPr lang="en-GB" sz="6700" b="1" dirty="0" smtClean="0"/>
              <a:t>It </a:t>
            </a:r>
            <a:r>
              <a:rPr lang="en-GB" sz="6700" b="1" dirty="0"/>
              <a:t>should be acted </a:t>
            </a:r>
            <a:r>
              <a:rPr lang="en-GB" sz="6700" b="1" dirty="0" smtClean="0"/>
              <a:t>on</a:t>
            </a:r>
            <a:endParaRPr lang="en-GB" sz="4200" dirty="0" smtClean="0"/>
          </a:p>
          <a:p>
            <a:pPr marL="0" indent="0">
              <a:buNone/>
            </a:pPr>
            <a:r>
              <a:rPr lang="en-GB" sz="4200" b="1" u="sng" dirty="0" smtClean="0"/>
              <a:t>In Wreningham School</a:t>
            </a:r>
            <a:r>
              <a:rPr lang="en-GB" sz="4200" b="1" dirty="0" smtClean="0"/>
              <a:t> </a:t>
            </a:r>
          </a:p>
          <a:p>
            <a:pPr marL="0" indent="0">
              <a:buNone/>
            </a:pPr>
            <a:r>
              <a:rPr lang="en-GB" sz="4200" dirty="0" smtClean="0"/>
              <a:t>Examples: Talk Partners, Effective Questioning, Observational </a:t>
            </a:r>
          </a:p>
          <a:p>
            <a:pPr marL="0" indent="0">
              <a:buNone/>
            </a:pPr>
            <a:r>
              <a:rPr lang="en-GB" sz="4200" dirty="0" smtClean="0"/>
              <a:t>Assessment,</a:t>
            </a:r>
            <a:r>
              <a:rPr lang="en-GB" sz="4200" dirty="0"/>
              <a:t> </a:t>
            </a:r>
            <a:r>
              <a:rPr lang="en-GB" sz="4200" dirty="0" smtClean="0"/>
              <a:t>Marking Policy ‘Pink for Think’</a:t>
            </a:r>
          </a:p>
        </p:txBody>
      </p:sp>
      <p:sp>
        <p:nvSpPr>
          <p:cNvPr id="4" name="Title 1"/>
          <p:cNvSpPr txBox="1">
            <a:spLocks/>
          </p:cNvSpPr>
          <p:nvPr/>
        </p:nvSpPr>
        <p:spPr>
          <a:xfrm>
            <a:off x="641684" y="2255545"/>
            <a:ext cx="10515600" cy="81488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500" b="1" dirty="0" smtClean="0"/>
              <a:t>FORMATIVE ASSESSMENT</a:t>
            </a:r>
            <a:r>
              <a:rPr lang="en-GB" dirty="0" smtClean="0"/>
              <a:t/>
            </a:r>
            <a:br>
              <a:rPr lang="en-GB" dirty="0" smtClean="0"/>
            </a:br>
            <a:endParaRPr lang="en-GB" dirty="0"/>
          </a:p>
        </p:txBody>
      </p:sp>
      <p:sp>
        <p:nvSpPr>
          <p:cNvPr id="7" name="Title 6"/>
          <p:cNvSpPr>
            <a:spLocks noGrp="1"/>
          </p:cNvSpPr>
          <p:nvPr>
            <p:ph type="title"/>
          </p:nvPr>
        </p:nvSpPr>
        <p:spPr>
          <a:xfrm>
            <a:off x="641684" y="1080725"/>
            <a:ext cx="9720072" cy="826490"/>
          </a:xfrm>
        </p:spPr>
        <p:txBody>
          <a:bodyPr>
            <a:normAutofit fontScale="90000"/>
          </a:bodyPr>
          <a:lstStyle/>
          <a:p>
            <a:r>
              <a:rPr lang="en-GB" sz="4900" b="1" dirty="0" smtClean="0"/>
              <a:t>Why Assess? </a:t>
            </a:r>
            <a:r>
              <a:rPr lang="en-GB" sz="4000" b="1" dirty="0" smtClean="0"/>
              <a:t/>
            </a:r>
            <a:br>
              <a:rPr lang="en-GB" sz="4000" b="1" dirty="0" smtClean="0"/>
            </a:br>
            <a:r>
              <a:rPr lang="en-US" sz="3100" dirty="0" smtClean="0"/>
              <a:t>Good </a:t>
            </a:r>
            <a:r>
              <a:rPr lang="en-US" sz="3100" dirty="0"/>
              <a:t>assessment, of any form, should be clearly linked to its intended purpose</a:t>
            </a:r>
            <a:r>
              <a:rPr lang="en-US" sz="3100" b="1" dirty="0"/>
              <a:t>. </a:t>
            </a:r>
            <a:r>
              <a:rPr lang="en-US" sz="3100" b="1" dirty="0" smtClean="0"/>
              <a:t/>
            </a:r>
            <a:br>
              <a:rPr lang="en-US" sz="3100" b="1" dirty="0" smtClean="0"/>
            </a:br>
            <a:r>
              <a:rPr lang="en-US" sz="3100" b="1" dirty="0" smtClean="0"/>
              <a:t>Formative &amp; Summative assessment </a:t>
            </a:r>
            <a:br>
              <a:rPr lang="en-US" sz="3100" b="1" dirty="0" smtClean="0"/>
            </a:br>
            <a:r>
              <a:rPr lang="en-US" sz="3100" dirty="0" smtClean="0"/>
              <a:t>To be used effectively schools must understand their various purposes</a:t>
            </a:r>
            <a:r>
              <a:rPr lang="en-US" sz="3100" b="1" dirty="0"/>
              <a:t/>
            </a:r>
            <a:br>
              <a:rPr lang="en-US" sz="3100" b="1" dirty="0"/>
            </a:br>
            <a:endParaRPr lang="en-GB" sz="4000" b="1" dirty="0"/>
          </a:p>
        </p:txBody>
      </p:sp>
    </p:spTree>
    <p:extLst>
      <p:ext uri="{BB962C8B-B14F-4D97-AF65-F5344CB8AC3E}">
        <p14:creationId xmlns:p14="http://schemas.microsoft.com/office/powerpoint/2010/main" val="3646158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glow rad="127000">
                    <a:srgbClr val="FF0066"/>
                  </a:glow>
                </a:effectLst>
              </a:rPr>
              <a:t>‘Pink for Think’ </a:t>
            </a:r>
            <a:r>
              <a:rPr lang="en-GB" dirty="0" smtClean="0"/>
              <a:t>marking of pupils’ work</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375547" y="2286000"/>
            <a:ext cx="3017043" cy="4022725"/>
          </a:xfrm>
        </p:spPr>
      </p:pic>
    </p:spTree>
    <p:extLst>
      <p:ext uri="{BB962C8B-B14F-4D97-AF65-F5344CB8AC3E}">
        <p14:creationId xmlns:p14="http://schemas.microsoft.com/office/powerpoint/2010/main" val="1958552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060704"/>
            <a:ext cx="10462019" cy="1499616"/>
          </a:xfrm>
        </p:spPr>
        <p:txBody>
          <a:bodyPr>
            <a:normAutofit fontScale="90000"/>
          </a:bodyPr>
          <a:lstStyle/>
          <a:p>
            <a:r>
              <a:rPr lang="en-GB" b="1" dirty="0" smtClean="0"/>
              <a:t>SUMMATIVE ASSESSMENT</a:t>
            </a:r>
            <a:r>
              <a:rPr lang="en-GB" dirty="0" smtClean="0"/>
              <a:t/>
            </a:r>
            <a:br>
              <a:rPr lang="en-GB" dirty="0" smtClean="0"/>
            </a:br>
            <a:r>
              <a:rPr lang="en-US" sz="3200" dirty="0" smtClean="0"/>
              <a:t>For </a:t>
            </a:r>
            <a:r>
              <a:rPr lang="en-US" sz="3200" b="1" dirty="0" smtClean="0"/>
              <a:t>parents</a:t>
            </a:r>
            <a:r>
              <a:rPr lang="en-US" sz="3200" dirty="0" smtClean="0"/>
              <a:t>, summative assessment can inform them of achievement &amp; progress</a:t>
            </a:r>
            <a:br>
              <a:rPr lang="en-US" sz="3200" dirty="0" smtClean="0"/>
            </a:br>
            <a:r>
              <a:rPr lang="en-GB" sz="3200" dirty="0" smtClean="0"/>
              <a:t>For </a:t>
            </a:r>
            <a:r>
              <a:rPr lang="en-GB" sz="3200" b="1" dirty="0" smtClean="0"/>
              <a:t>teachers</a:t>
            </a:r>
            <a:r>
              <a:rPr lang="en-GB" sz="3200" dirty="0" smtClean="0"/>
              <a:t> </a:t>
            </a:r>
            <a:r>
              <a:rPr lang="en-GB" sz="3200" dirty="0"/>
              <a:t>it enables them to evaluate learning at the end of a </a:t>
            </a:r>
            <a:r>
              <a:rPr lang="en-GB" sz="3200" dirty="0" smtClean="0"/>
              <a:t>period</a:t>
            </a:r>
            <a:br>
              <a:rPr lang="en-GB" sz="3200" dirty="0" smtClean="0"/>
            </a:br>
            <a:r>
              <a:rPr lang="en-GB" sz="3200" dirty="0" smtClean="0"/>
              <a:t>For </a:t>
            </a:r>
            <a:r>
              <a:rPr lang="en-GB" sz="3200" b="1" dirty="0"/>
              <a:t>school </a:t>
            </a:r>
            <a:r>
              <a:rPr lang="en-GB" sz="3200" b="1" dirty="0" smtClean="0"/>
              <a:t>leaders</a:t>
            </a:r>
            <a:r>
              <a:rPr lang="en-GB" sz="3200" dirty="0" smtClean="0"/>
              <a:t> </a:t>
            </a:r>
            <a:r>
              <a:rPr lang="en-GB" sz="3200" dirty="0"/>
              <a:t>it allows them to monitor the performance of pupil </a:t>
            </a:r>
            <a:r>
              <a:rPr lang="en-GB" sz="3200" dirty="0" smtClean="0"/>
              <a:t>cohorts</a:t>
            </a:r>
            <a:r>
              <a:rPr lang="en-GB" sz="3200" dirty="0"/>
              <a:t/>
            </a:r>
            <a:br>
              <a:rPr lang="en-GB" sz="3200" dirty="0"/>
            </a:br>
            <a:r>
              <a:rPr lang="en-GB" sz="3200" dirty="0"/>
              <a:t/>
            </a:r>
            <a:br>
              <a:rPr lang="en-GB" sz="3200" dirty="0"/>
            </a:br>
            <a:endParaRPr lang="en-GB" sz="3100" dirty="0"/>
          </a:p>
        </p:txBody>
      </p:sp>
      <p:sp>
        <p:nvSpPr>
          <p:cNvPr id="3" name="Content Placeholder 2"/>
          <p:cNvSpPr>
            <a:spLocks noGrp="1"/>
          </p:cNvSpPr>
          <p:nvPr>
            <p:ph idx="1"/>
          </p:nvPr>
        </p:nvSpPr>
        <p:spPr>
          <a:xfrm>
            <a:off x="1024128" y="2834640"/>
            <a:ext cx="10237430" cy="4023360"/>
          </a:xfrm>
        </p:spPr>
        <p:txBody>
          <a:bodyPr>
            <a:normAutofit/>
          </a:bodyPr>
          <a:lstStyle/>
          <a:p>
            <a:r>
              <a:rPr lang="en-GB" dirty="0" smtClean="0"/>
              <a:t>Builds an accurate picture of pupil attainment</a:t>
            </a:r>
          </a:p>
          <a:p>
            <a:r>
              <a:rPr lang="en-GB" dirty="0" smtClean="0"/>
              <a:t>Enables the progress of each pupil to be monitored and tracked</a:t>
            </a:r>
          </a:p>
          <a:p>
            <a:r>
              <a:rPr lang="en-GB" dirty="0" smtClean="0"/>
              <a:t>Enables pupil targets to be set</a:t>
            </a:r>
          </a:p>
          <a:p>
            <a:pPr marL="0" indent="0">
              <a:buNone/>
            </a:pPr>
            <a:r>
              <a:rPr lang="en-GB" b="1" u="sng" dirty="0" smtClean="0"/>
              <a:t>In Wreningham School </a:t>
            </a:r>
          </a:p>
          <a:p>
            <a:pPr marL="0" indent="0">
              <a:buNone/>
            </a:pPr>
            <a:r>
              <a:rPr lang="en-GB" dirty="0" smtClean="0"/>
              <a:t>Examples</a:t>
            </a:r>
            <a:r>
              <a:rPr lang="en-GB" dirty="0"/>
              <a:t> </a:t>
            </a:r>
            <a:r>
              <a:rPr lang="en-GB" dirty="0" smtClean="0"/>
              <a:t>Termly tests </a:t>
            </a:r>
            <a:r>
              <a:rPr lang="en-GB" dirty="0"/>
              <a:t>(</a:t>
            </a:r>
            <a:r>
              <a:rPr lang="en-GB" dirty="0" err="1" smtClean="0"/>
              <a:t>PiRA</a:t>
            </a:r>
            <a:r>
              <a:rPr lang="en-GB" dirty="0" smtClean="0"/>
              <a:t> &amp; PUMA, SWRT/SWST)</a:t>
            </a:r>
          </a:p>
          <a:p>
            <a:pPr marL="0" indent="0">
              <a:buNone/>
            </a:pPr>
            <a:r>
              <a:rPr lang="en-GB" dirty="0" err="1" smtClean="0"/>
              <a:t>Ros</a:t>
            </a:r>
            <a:r>
              <a:rPr lang="en-GB" dirty="0" smtClean="0"/>
              <a:t> Wilson ‘Big Write’ - </a:t>
            </a:r>
            <a:r>
              <a:rPr lang="en-GB" dirty="0"/>
              <a:t>W</a:t>
            </a:r>
            <a:r>
              <a:rPr lang="en-GB" dirty="0" smtClean="0"/>
              <a:t>riting assessment </a:t>
            </a:r>
            <a:r>
              <a:rPr lang="en-GB" dirty="0" smtClean="0"/>
              <a:t>each term</a:t>
            </a:r>
            <a:endParaRPr lang="en-GB" dirty="0" smtClean="0"/>
          </a:p>
          <a:p>
            <a:pPr marL="0" indent="0">
              <a:buNone/>
            </a:pPr>
            <a:r>
              <a:rPr lang="en-GB" dirty="0" smtClean="0"/>
              <a:t>Used to track pupils’ progress using Pupil Asset</a:t>
            </a:r>
          </a:p>
          <a:p>
            <a:pPr marL="0" indent="0">
              <a:buNone/>
            </a:pPr>
            <a:r>
              <a:rPr lang="en-GB" dirty="0" smtClean="0"/>
              <a:t>Used to inform Pupil </a:t>
            </a:r>
            <a:r>
              <a:rPr lang="en-GB" dirty="0"/>
              <a:t>Progress Meetings</a:t>
            </a:r>
            <a:endParaRPr lang="en-GB" dirty="0" smtClean="0"/>
          </a:p>
          <a:p>
            <a:pPr marL="0" indent="0">
              <a:buNone/>
            </a:pPr>
            <a:endParaRPr lang="en-GB" dirty="0" smtClean="0"/>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929" y="2286000"/>
            <a:ext cx="3084031" cy="2045368"/>
          </a:xfrm>
          <a:prstGeom prst="rect">
            <a:avLst/>
          </a:prstGeom>
        </p:spPr>
      </p:pic>
    </p:spTree>
    <p:extLst>
      <p:ext uri="{BB962C8B-B14F-4D97-AF65-F5344CB8AC3E}">
        <p14:creationId xmlns:p14="http://schemas.microsoft.com/office/powerpoint/2010/main" val="3444764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537" y="1304215"/>
            <a:ext cx="2970729" cy="2218878"/>
          </a:xfrm>
          <a:prstGeom prst="rect">
            <a:avLst/>
          </a:prstGeom>
        </p:spPr>
      </p:pic>
      <p:sp>
        <p:nvSpPr>
          <p:cNvPr id="2" name="Title 1"/>
          <p:cNvSpPr>
            <a:spLocks noGrp="1"/>
          </p:cNvSpPr>
          <p:nvPr>
            <p:ph type="title"/>
          </p:nvPr>
        </p:nvSpPr>
        <p:spPr>
          <a:xfrm>
            <a:off x="892791" y="1157963"/>
            <a:ext cx="10112093" cy="1537111"/>
          </a:xfrm>
        </p:spPr>
        <p:txBody>
          <a:bodyPr>
            <a:normAutofit fontScale="90000"/>
          </a:bodyPr>
          <a:lstStyle/>
          <a:p>
            <a:r>
              <a:rPr lang="en-US" b="1" dirty="0"/>
              <a:t>Nationally </a:t>
            </a:r>
            <a:r>
              <a:rPr lang="en-US" b="1" dirty="0" err="1"/>
              <a:t>standardised</a:t>
            </a:r>
            <a:r>
              <a:rPr lang="en-US" b="1" dirty="0"/>
              <a:t> summative </a:t>
            </a:r>
            <a:r>
              <a:rPr lang="en-US" b="1" dirty="0" smtClean="0"/>
              <a:t>assessment</a:t>
            </a:r>
            <a:r>
              <a:rPr lang="en-GB" b="1" dirty="0" smtClean="0"/>
              <a:t/>
            </a:r>
            <a:br>
              <a:rPr lang="en-GB" b="1" dirty="0" smtClean="0"/>
            </a:br>
            <a:r>
              <a:rPr lang="en-GB" sz="4900" dirty="0" smtClean="0"/>
              <a:t>End-of-key-stage </a:t>
            </a:r>
            <a:r>
              <a:rPr lang="en-GB" sz="4900" dirty="0"/>
              <a:t>tests </a:t>
            </a:r>
            <a:r>
              <a:rPr lang="en-GB" sz="4900" dirty="0" smtClean="0"/>
              <a:t>for </a:t>
            </a:r>
            <a:r>
              <a:rPr lang="en-GB" sz="4900" dirty="0"/>
              <a:t>KS1 &amp; KS2 </a:t>
            </a:r>
            <a:r>
              <a:rPr lang="en-GB" b="1" dirty="0"/>
              <a:t/>
            </a:r>
            <a:br>
              <a:rPr lang="en-GB" b="1" dirty="0"/>
            </a:br>
            <a:endParaRPr lang="en-GB" b="1" dirty="0"/>
          </a:p>
        </p:txBody>
      </p:sp>
      <p:sp>
        <p:nvSpPr>
          <p:cNvPr id="5" name="Content Placeholder 4"/>
          <p:cNvSpPr>
            <a:spLocks noGrp="1"/>
          </p:cNvSpPr>
          <p:nvPr>
            <p:ph idx="1"/>
          </p:nvPr>
        </p:nvSpPr>
        <p:spPr>
          <a:xfrm>
            <a:off x="742666" y="3067570"/>
            <a:ext cx="10515600" cy="3664825"/>
          </a:xfrm>
        </p:spPr>
        <p:txBody>
          <a:bodyPr>
            <a:normAutofit fontScale="92500"/>
          </a:bodyPr>
          <a:lstStyle/>
          <a:p>
            <a:pPr>
              <a:lnSpc>
                <a:spcPct val="100000"/>
              </a:lnSpc>
              <a:spcBef>
                <a:spcPts val="0"/>
              </a:spcBef>
              <a:spcAft>
                <a:spcPts val="0"/>
              </a:spcAft>
            </a:pPr>
            <a:r>
              <a:rPr lang="en-GB" b="1" dirty="0" smtClean="0"/>
              <a:t>Year </a:t>
            </a:r>
            <a:r>
              <a:rPr lang="en-GB" b="1" dirty="0"/>
              <a:t>2</a:t>
            </a:r>
            <a:r>
              <a:rPr lang="en-GB" dirty="0"/>
              <a:t> </a:t>
            </a:r>
            <a:r>
              <a:rPr lang="en-GB" dirty="0" smtClean="0"/>
              <a:t>national </a:t>
            </a:r>
            <a:r>
              <a:rPr lang="en-GB" dirty="0"/>
              <a:t>curriculum </a:t>
            </a:r>
            <a:r>
              <a:rPr lang="en-GB" dirty="0" smtClean="0"/>
              <a:t>assessments in English - Reading, Grammar </a:t>
            </a:r>
          </a:p>
          <a:p>
            <a:pPr>
              <a:lnSpc>
                <a:spcPct val="100000"/>
              </a:lnSpc>
              <a:spcBef>
                <a:spcPts val="0"/>
              </a:spcBef>
              <a:spcAft>
                <a:spcPts val="0"/>
              </a:spcAft>
            </a:pPr>
            <a:r>
              <a:rPr lang="en-GB" dirty="0" smtClean="0"/>
              <a:t>Punctuation &amp; Spelling, Maths test (</a:t>
            </a:r>
            <a:r>
              <a:rPr lang="en-GB" dirty="0" smtClean="0"/>
              <a:t>Arithmetic/Reasoning</a:t>
            </a:r>
            <a:r>
              <a:rPr lang="en-GB" dirty="0" smtClean="0"/>
              <a:t>), Teacher Assessment in Writing and Science</a:t>
            </a:r>
          </a:p>
          <a:p>
            <a:r>
              <a:rPr lang="en-GB" b="1" dirty="0" smtClean="0"/>
              <a:t>Year 6</a:t>
            </a:r>
            <a:r>
              <a:rPr lang="en-GB" dirty="0" smtClean="0"/>
              <a:t> </a:t>
            </a:r>
            <a:r>
              <a:rPr lang="en-GB" dirty="0" smtClean="0"/>
              <a:t>national </a:t>
            </a:r>
            <a:r>
              <a:rPr lang="en-GB" dirty="0"/>
              <a:t>curriculum assessments </a:t>
            </a:r>
            <a:r>
              <a:rPr lang="en-GB" dirty="0" smtClean="0"/>
              <a:t>in English, </a:t>
            </a:r>
            <a:r>
              <a:rPr lang="en-GB" dirty="0"/>
              <a:t>Maths (</a:t>
            </a:r>
            <a:r>
              <a:rPr lang="en-GB" dirty="0" smtClean="0"/>
              <a:t>Arithmetic/Reasoning</a:t>
            </a:r>
            <a:r>
              <a:rPr lang="en-GB" dirty="0"/>
              <a:t>), Teacher </a:t>
            </a:r>
            <a:r>
              <a:rPr lang="en-GB" dirty="0" smtClean="0"/>
              <a:t>Assessment in Writing and Science </a:t>
            </a:r>
          </a:p>
          <a:p>
            <a:pPr marL="0" indent="0">
              <a:buNone/>
            </a:pPr>
            <a:r>
              <a:rPr lang="en-GB" dirty="0"/>
              <a:t>From 2016, </a:t>
            </a:r>
            <a:r>
              <a:rPr lang="en-GB" dirty="0" smtClean="0"/>
              <a:t>national </a:t>
            </a:r>
            <a:r>
              <a:rPr lang="en-GB" dirty="0"/>
              <a:t>curriculum test outcomes will no longer be reported using levels. </a:t>
            </a:r>
            <a:r>
              <a:rPr lang="en-GB" dirty="0">
                <a:hlinkClick r:id="rId4"/>
              </a:rPr>
              <a:t>Scaled scores</a:t>
            </a:r>
            <a:r>
              <a:rPr lang="en-GB" dirty="0"/>
              <a:t> will be used </a:t>
            </a:r>
            <a:r>
              <a:rPr lang="en-GB" dirty="0" smtClean="0"/>
              <a:t>instead. Test scores will be converted to a scaled score with 100 representing the ‘</a:t>
            </a:r>
            <a:r>
              <a:rPr lang="en-GB" dirty="0"/>
              <a:t>expected </a:t>
            </a:r>
            <a:r>
              <a:rPr lang="en-GB" dirty="0" smtClean="0"/>
              <a:t>standard’</a:t>
            </a:r>
          </a:p>
          <a:p>
            <a:pPr marL="0" indent="0">
              <a:buNone/>
            </a:pPr>
            <a:r>
              <a:rPr lang="en-GB" b="1" dirty="0" smtClean="0"/>
              <a:t>Year </a:t>
            </a:r>
            <a:r>
              <a:rPr lang="en-GB" b="1" dirty="0"/>
              <a:t>1 </a:t>
            </a:r>
            <a:r>
              <a:rPr lang="en-GB" dirty="0"/>
              <a:t>Phonics Screening </a:t>
            </a:r>
            <a:r>
              <a:rPr lang="en-GB" dirty="0" smtClean="0"/>
              <a:t>Check (consists </a:t>
            </a:r>
            <a:r>
              <a:rPr lang="en-GB" dirty="0"/>
              <a:t>of 20 real words and 20 pseudo-words that a pupil reads aloud to the </a:t>
            </a:r>
            <a:r>
              <a:rPr lang="en-GB" dirty="0" smtClean="0"/>
              <a:t>teacher)</a:t>
            </a:r>
          </a:p>
          <a:p>
            <a:pPr marL="0" indent="0" algn="just">
              <a:buNone/>
            </a:pPr>
            <a:r>
              <a:rPr lang="en-GB" b="1" dirty="0" smtClean="0"/>
              <a:t>These summative tests </a:t>
            </a:r>
            <a:r>
              <a:rPr lang="en-US" b="1" dirty="0" smtClean="0"/>
              <a:t>enable schools </a:t>
            </a:r>
            <a:r>
              <a:rPr lang="en-US" b="1" dirty="0"/>
              <a:t>to benchmark against other schools locally and nationally.</a:t>
            </a:r>
          </a:p>
          <a:p>
            <a:pPr marL="0" indent="0" algn="just">
              <a:buNone/>
            </a:pPr>
            <a:endParaRPr lang="en-US" b="1" dirty="0"/>
          </a:p>
          <a:p>
            <a:endParaRPr lang="en-GB" dirty="0"/>
          </a:p>
          <a:p>
            <a:endParaRPr lang="en-GB" dirty="0"/>
          </a:p>
        </p:txBody>
      </p:sp>
    </p:spTree>
    <p:extLst>
      <p:ext uri="{BB962C8B-B14F-4D97-AF65-F5344CB8AC3E}">
        <p14:creationId xmlns:p14="http://schemas.microsoft.com/office/powerpoint/2010/main" val="439686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291710"/>
          </a:xfrm>
        </p:spPr>
        <p:txBody>
          <a:bodyPr>
            <a:normAutofit fontScale="90000"/>
          </a:bodyPr>
          <a:lstStyle/>
          <a:p>
            <a:r>
              <a:rPr lang="en-GB" b="1" dirty="0"/>
              <a:t>Year 5 programme of study </a:t>
            </a:r>
            <a:r>
              <a:rPr lang="en-GB" dirty="0"/>
              <a:t>	</a:t>
            </a:r>
            <a:br>
              <a:rPr lang="en-GB" dirty="0"/>
            </a:br>
            <a:r>
              <a:rPr lang="en-GB" sz="3600" b="1" dirty="0"/>
              <a:t>Number – number and place value </a:t>
            </a:r>
            <a:r>
              <a:rPr lang="en-GB" dirty="0"/>
              <a:t>	</a:t>
            </a:r>
            <a:br>
              <a:rPr lang="en-GB" dirty="0"/>
            </a:br>
            <a:endParaRPr lang="en-GB" dirty="0"/>
          </a:p>
        </p:txBody>
      </p:sp>
      <p:sp>
        <p:nvSpPr>
          <p:cNvPr id="3" name="Content Placeholder 2"/>
          <p:cNvSpPr>
            <a:spLocks noGrp="1"/>
          </p:cNvSpPr>
          <p:nvPr>
            <p:ph idx="1"/>
          </p:nvPr>
        </p:nvSpPr>
        <p:spPr>
          <a:xfrm>
            <a:off x="1024128" y="1636295"/>
            <a:ext cx="10911198" cy="4673065"/>
          </a:xfrm>
        </p:spPr>
        <p:txBody>
          <a:bodyPr>
            <a:normAutofit fontScale="92500"/>
          </a:bodyPr>
          <a:lstStyle/>
          <a:p>
            <a:r>
              <a:rPr lang="en-GB" b="1" dirty="0"/>
              <a:t>Statutory requirements </a:t>
            </a:r>
            <a:r>
              <a:rPr lang="en-GB" dirty="0"/>
              <a:t>	</a:t>
            </a:r>
          </a:p>
          <a:p>
            <a:r>
              <a:rPr lang="en-GB" dirty="0"/>
              <a:t>Pupils should be taught to: </a:t>
            </a:r>
          </a:p>
          <a:p>
            <a:r>
              <a:rPr lang="en-GB" dirty="0"/>
              <a:t> read, write, order and compare numbers to at least 1 000 000 and determine the value of each digit </a:t>
            </a:r>
          </a:p>
          <a:p>
            <a:r>
              <a:rPr lang="en-GB" dirty="0"/>
              <a:t> count forwards or backwards in steps of powers of 10 for any given number up to 1 000 000 </a:t>
            </a:r>
          </a:p>
          <a:p>
            <a:r>
              <a:rPr lang="en-GB" dirty="0"/>
              <a:t> interpret negative numbers in context, count forwards and backwards with positive and negative whole numbers, including through zero </a:t>
            </a:r>
          </a:p>
          <a:p>
            <a:r>
              <a:rPr lang="en-GB" dirty="0"/>
              <a:t> round any number up to 1 000 000 to the nearest 10, 100, 1000, 10 000 and 100 000 </a:t>
            </a:r>
          </a:p>
          <a:p>
            <a:r>
              <a:rPr lang="en-GB" dirty="0"/>
              <a:t> solve number problems and practical problems that involve all of the above </a:t>
            </a:r>
          </a:p>
          <a:p>
            <a:r>
              <a:rPr lang="en-GB" dirty="0"/>
              <a:t> read Roman numerals to 1000 (M) and recognise years written in Roman numerals. </a:t>
            </a:r>
          </a:p>
          <a:p>
            <a:r>
              <a:rPr lang="en-GB" b="1" dirty="0" smtClean="0"/>
              <a:t>An Example of Age Related Expectations for Year 5 Maths </a:t>
            </a:r>
            <a:r>
              <a:rPr lang="en-GB" dirty="0" smtClean="0"/>
              <a:t>in the new National Curriculum</a:t>
            </a:r>
            <a:endParaRPr lang="en-GB" dirty="0"/>
          </a:p>
        </p:txBody>
      </p:sp>
    </p:spTree>
    <p:extLst>
      <p:ext uri="{BB962C8B-B14F-4D97-AF65-F5344CB8AC3E}">
        <p14:creationId xmlns:p14="http://schemas.microsoft.com/office/powerpoint/2010/main" val="1872256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121371" y="5056296"/>
            <a:ext cx="1848578" cy="1380728"/>
          </a:xfrm>
          <a:prstGeom prst="rect">
            <a:avLst/>
          </a:prstGeom>
        </p:spPr>
      </p:pic>
      <p:sp>
        <p:nvSpPr>
          <p:cNvPr id="2" name="Title 1"/>
          <p:cNvSpPr>
            <a:spLocks noGrp="1"/>
          </p:cNvSpPr>
          <p:nvPr>
            <p:ph type="title"/>
          </p:nvPr>
        </p:nvSpPr>
        <p:spPr/>
        <p:txBody>
          <a:bodyPr/>
          <a:lstStyle/>
          <a:p>
            <a:r>
              <a:rPr lang="en-GB" b="1" dirty="0"/>
              <a:t>Our new assessment system </a:t>
            </a:r>
            <a:r>
              <a:rPr lang="en-GB" b="1" dirty="0" smtClean="0"/>
              <a:t>Assessing </a:t>
            </a:r>
            <a:r>
              <a:rPr lang="en-GB" b="1" dirty="0"/>
              <a:t>without levels</a:t>
            </a:r>
            <a:r>
              <a:rPr lang="en-GB" dirty="0"/>
              <a:t> </a:t>
            </a:r>
          </a:p>
        </p:txBody>
      </p:sp>
      <p:sp>
        <p:nvSpPr>
          <p:cNvPr id="3" name="Content Placeholder 2"/>
          <p:cNvSpPr>
            <a:spLocks noGrp="1"/>
          </p:cNvSpPr>
          <p:nvPr>
            <p:ph idx="1"/>
          </p:nvPr>
        </p:nvSpPr>
        <p:spPr/>
        <p:txBody>
          <a:bodyPr>
            <a:normAutofit/>
          </a:bodyPr>
          <a:lstStyle/>
          <a:p>
            <a:pPr marL="0" lvl="0" indent="0">
              <a:buNone/>
            </a:pPr>
            <a:r>
              <a:rPr lang="en-GB" b="1" dirty="0" smtClean="0"/>
              <a:t>In the new curriculum pupils</a:t>
            </a:r>
            <a:r>
              <a:rPr lang="en-GB" b="1" dirty="0"/>
              <a:t>’ attainment in all year </a:t>
            </a:r>
            <a:r>
              <a:rPr lang="en-GB" b="1" dirty="0" smtClean="0"/>
              <a:t>groups will </a:t>
            </a:r>
            <a:r>
              <a:rPr lang="en-GB" b="1" dirty="0"/>
              <a:t>be assessed against age </a:t>
            </a:r>
            <a:r>
              <a:rPr lang="en-GB" b="1" dirty="0" smtClean="0"/>
              <a:t>related expectations </a:t>
            </a:r>
            <a:r>
              <a:rPr lang="en-GB" b="1" dirty="0"/>
              <a:t>in the new national </a:t>
            </a:r>
            <a:r>
              <a:rPr lang="en-GB" b="1" dirty="0" smtClean="0"/>
              <a:t>curriculum </a:t>
            </a:r>
            <a:r>
              <a:rPr lang="en-GB" b="1" dirty="0" err="1" smtClean="0"/>
              <a:t>PoS.</a:t>
            </a:r>
            <a:r>
              <a:rPr lang="en-GB" b="1" dirty="0" smtClean="0"/>
              <a:t> </a:t>
            </a:r>
            <a:endParaRPr lang="en-GB" b="1" dirty="0"/>
          </a:p>
          <a:p>
            <a:pPr marL="0" lvl="0" indent="0">
              <a:buNone/>
            </a:pPr>
            <a:r>
              <a:rPr lang="en-GB" dirty="0" smtClean="0"/>
              <a:t>We assess pupils against these age related expectations </a:t>
            </a:r>
            <a:r>
              <a:rPr lang="en-GB" dirty="0" smtClean="0"/>
              <a:t>at ‘a point in time’, using terminology built around the ‘securely expected’ assessment.</a:t>
            </a:r>
            <a:endParaRPr lang="en-GB" dirty="0" smtClean="0"/>
          </a:p>
          <a:p>
            <a:pPr marL="0" lvl="0" indent="0">
              <a:lnSpc>
                <a:spcPct val="100000"/>
              </a:lnSpc>
              <a:spcBef>
                <a:spcPts val="0"/>
              </a:spcBef>
              <a:spcAft>
                <a:spcPts val="0"/>
              </a:spcAft>
              <a:buNone/>
            </a:pPr>
            <a:r>
              <a:rPr lang="en-GB" b="1" dirty="0" smtClean="0"/>
              <a:t>Example:  just below expected, below expected, </a:t>
            </a:r>
            <a:r>
              <a:rPr lang="en-GB" b="1" dirty="0" smtClean="0"/>
              <a:t>expected, securely expected,  greater depth, securely greater depth, exceptional</a:t>
            </a:r>
            <a:endParaRPr lang="en-GB" dirty="0"/>
          </a:p>
          <a:p>
            <a:pPr marL="0" lvl="0" indent="0">
              <a:lnSpc>
                <a:spcPct val="100000"/>
              </a:lnSpc>
              <a:spcBef>
                <a:spcPts val="0"/>
              </a:spcBef>
              <a:spcAft>
                <a:spcPts val="0"/>
              </a:spcAft>
              <a:buNone/>
            </a:pPr>
            <a:endParaRPr lang="en-GB" b="1" dirty="0" smtClean="0"/>
          </a:p>
          <a:p>
            <a:pPr marL="0" lvl="0" indent="0">
              <a:lnSpc>
                <a:spcPct val="100000"/>
              </a:lnSpc>
              <a:spcBef>
                <a:spcPts val="0"/>
              </a:spcBef>
              <a:spcAft>
                <a:spcPts val="0"/>
              </a:spcAft>
              <a:buNone/>
            </a:pPr>
            <a:r>
              <a:rPr lang="en-GB" b="1" dirty="0" smtClean="0"/>
              <a:t>Mastery </a:t>
            </a:r>
            <a:r>
              <a:rPr lang="en-GB" dirty="0" smtClean="0"/>
              <a:t>Pupils </a:t>
            </a:r>
            <a:r>
              <a:rPr lang="en-GB" dirty="0"/>
              <a:t>are required to demonstrate </a:t>
            </a:r>
            <a:r>
              <a:rPr lang="en-GB" dirty="0" smtClean="0"/>
              <a:t>‘mastery’ </a:t>
            </a:r>
            <a:r>
              <a:rPr lang="en-GB" dirty="0"/>
              <a:t>of each unit </a:t>
            </a:r>
            <a:r>
              <a:rPr lang="en-GB" dirty="0" smtClean="0"/>
              <a:t>of learning </a:t>
            </a:r>
          </a:p>
          <a:p>
            <a:pPr marL="0" lvl="0" indent="0">
              <a:lnSpc>
                <a:spcPct val="100000"/>
              </a:lnSpc>
              <a:spcBef>
                <a:spcPts val="0"/>
              </a:spcBef>
              <a:spcAft>
                <a:spcPts val="0"/>
              </a:spcAft>
              <a:buNone/>
            </a:pPr>
            <a:r>
              <a:rPr lang="en-GB" dirty="0" smtClean="0"/>
              <a:t>before </a:t>
            </a:r>
            <a:r>
              <a:rPr lang="en-GB" dirty="0"/>
              <a:t>moving on to the </a:t>
            </a:r>
            <a:r>
              <a:rPr lang="en-GB" dirty="0" smtClean="0"/>
              <a:t>next. </a:t>
            </a:r>
            <a:endParaRPr lang="en-GB" b="1" dirty="0" smtClean="0"/>
          </a:p>
          <a:p>
            <a:pPr marL="0" indent="0">
              <a:buNone/>
            </a:pPr>
            <a:endParaRPr lang="en-US" b="1"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4892" y="296458"/>
            <a:ext cx="2518611" cy="1888958"/>
          </a:xfrm>
          <a:prstGeom prst="rect">
            <a:avLst/>
          </a:prstGeom>
        </p:spPr>
      </p:pic>
    </p:spTree>
    <p:extLst>
      <p:ext uri="{BB962C8B-B14F-4D97-AF65-F5344CB8AC3E}">
        <p14:creationId xmlns:p14="http://schemas.microsoft.com/office/powerpoint/2010/main" val="2145503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21294" t="11509" r="37629" b="3837"/>
          <a:stretch/>
        </p:blipFill>
        <p:spPr>
          <a:xfrm>
            <a:off x="1270764" y="566057"/>
            <a:ext cx="4257331" cy="5449128"/>
          </a:xfrm>
          <a:prstGeom prst="rect">
            <a:avLst/>
          </a:prstGeom>
        </p:spPr>
      </p:pic>
      <p:sp>
        <p:nvSpPr>
          <p:cNvPr id="7" name="Rectangle 6"/>
          <p:cNvSpPr/>
          <p:nvPr/>
        </p:nvSpPr>
        <p:spPr>
          <a:xfrm>
            <a:off x="6801854" y="738858"/>
            <a:ext cx="4138861" cy="5632311"/>
          </a:xfrm>
          <a:prstGeom prst="rect">
            <a:avLst/>
          </a:prstGeom>
        </p:spPr>
        <p:txBody>
          <a:bodyPr wrap="square">
            <a:spAutoFit/>
          </a:bodyPr>
          <a:lstStyle/>
          <a:p>
            <a:r>
              <a:rPr lang="en-GB" b="1" dirty="0" err="1" smtClean="0">
                <a:solidFill>
                  <a:srgbClr val="000000"/>
                </a:solidFill>
                <a:latin typeface="Proxima Nova Soft"/>
              </a:rPr>
              <a:t>Ros</a:t>
            </a:r>
            <a:r>
              <a:rPr lang="en-GB" b="1" dirty="0" smtClean="0">
                <a:solidFill>
                  <a:srgbClr val="000000"/>
                </a:solidFill>
                <a:latin typeface="Proxima Nova Soft"/>
              </a:rPr>
              <a:t> Wilson ‘Big Write!’</a:t>
            </a:r>
          </a:p>
          <a:p>
            <a:endParaRPr lang="en-GB" b="1" dirty="0" smtClean="0">
              <a:solidFill>
                <a:srgbClr val="000000"/>
              </a:solidFill>
              <a:latin typeface="Proxima Nova Soft"/>
            </a:endParaRPr>
          </a:p>
          <a:p>
            <a:r>
              <a:rPr lang="en-GB" dirty="0" smtClean="0">
                <a:solidFill>
                  <a:srgbClr val="000000"/>
                </a:solidFill>
                <a:latin typeface="Proxima Nova Soft"/>
              </a:rPr>
              <a:t>1 Can </a:t>
            </a:r>
            <a:r>
              <a:rPr lang="en-GB" dirty="0">
                <a:solidFill>
                  <a:srgbClr val="000000"/>
                </a:solidFill>
                <a:latin typeface="Proxima Nova Soft"/>
              </a:rPr>
              <a:t>communicate ideas and meaning confidently in a series of sentences (may not be accurate, but mainly ‘flows’ as it has lost the ‘list like’ form typical of some early writing, at least a paragraph in length. 	</a:t>
            </a:r>
          </a:p>
          <a:p>
            <a:endParaRPr lang="en-GB" dirty="0" smtClean="0">
              <a:solidFill>
                <a:srgbClr val="000000"/>
              </a:solidFill>
              <a:latin typeface="Proxima Nova Soft"/>
            </a:endParaRPr>
          </a:p>
          <a:p>
            <a:r>
              <a:rPr lang="en-GB" dirty="0" smtClean="0">
                <a:solidFill>
                  <a:srgbClr val="000000"/>
                </a:solidFill>
                <a:latin typeface="Proxima Nova Soft"/>
              </a:rPr>
              <a:t>2 Can </a:t>
            </a:r>
            <a:r>
              <a:rPr lang="en-GB" dirty="0">
                <a:solidFill>
                  <a:srgbClr val="000000"/>
                </a:solidFill>
                <a:latin typeface="Proxima Nova Soft"/>
              </a:rPr>
              <a:t>control use of ascenders/descenders and upper/lower case letters in handwriting. 	</a:t>
            </a:r>
          </a:p>
          <a:p>
            <a:endParaRPr lang="en-GB" dirty="0" smtClean="0">
              <a:solidFill>
                <a:srgbClr val="000000"/>
              </a:solidFill>
              <a:latin typeface="Proxima Nova Soft"/>
            </a:endParaRPr>
          </a:p>
          <a:p>
            <a:r>
              <a:rPr lang="en-GB" dirty="0" smtClean="0">
                <a:solidFill>
                  <a:srgbClr val="000000"/>
                </a:solidFill>
                <a:latin typeface="Proxima Nova Soft"/>
              </a:rPr>
              <a:t>3 Can </a:t>
            </a:r>
            <a:r>
              <a:rPr lang="en-GB" dirty="0">
                <a:solidFill>
                  <a:srgbClr val="000000"/>
                </a:solidFill>
                <a:latin typeface="Proxima Nova Soft"/>
              </a:rPr>
              <a:t>write in three or more text forms or genres with reasonable accuracy. If the writing is a narrative, simple report or recount of a known story this can’t be ticked. If another genre, it can be as they will already know those three. 	</a:t>
            </a:r>
          </a:p>
        </p:txBody>
      </p:sp>
    </p:spTree>
    <p:extLst>
      <p:ext uri="{BB962C8B-B14F-4D97-AF65-F5344CB8AC3E}">
        <p14:creationId xmlns:p14="http://schemas.microsoft.com/office/powerpoint/2010/main" val="2037410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55490" y="241899"/>
            <a:ext cx="9144000" cy="347987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3100" dirty="0" smtClean="0"/>
              <a:t/>
            </a:r>
            <a:br>
              <a:rPr lang="en-GB" sz="3100" dirty="0" smtClean="0"/>
            </a:br>
            <a:r>
              <a:rPr lang="en-GB" sz="4400" b="1" dirty="0" smtClean="0"/>
              <a:t>why hold a parents’ briefing?</a:t>
            </a:r>
            <a:endParaRPr lang="en-GB" sz="3100" b="1" dirty="0" smtClean="0"/>
          </a:p>
          <a:p>
            <a:endParaRPr lang="en-GB" sz="3100" b="1" dirty="0" smtClean="0"/>
          </a:p>
          <a:p>
            <a:r>
              <a:rPr lang="en-GB" sz="3100" dirty="0"/>
              <a:t>s</a:t>
            </a:r>
            <a:r>
              <a:rPr lang="en-GB" sz="3100" dirty="0" smtClean="0"/>
              <a:t>hare the key curriculum changes in Literacy and Numeracy</a:t>
            </a:r>
            <a:br>
              <a:rPr lang="en-GB" sz="3100" dirty="0" smtClean="0"/>
            </a:br>
            <a:r>
              <a:rPr lang="en-GB" sz="3100" dirty="0" smtClean="0"/>
              <a:t/>
            </a:r>
            <a:br>
              <a:rPr lang="en-GB" sz="3100" dirty="0" smtClean="0"/>
            </a:br>
            <a:r>
              <a:rPr lang="en-GB" sz="3100" dirty="0" smtClean="0"/>
              <a:t>Help parents understand how children are assessed in Wreningham school </a:t>
            </a:r>
            <a:br>
              <a:rPr lang="en-GB" sz="3100" dirty="0" smtClean="0"/>
            </a:br>
            <a:r>
              <a:rPr lang="en-GB" sz="3100" dirty="0" smtClean="0"/>
              <a:t>  </a:t>
            </a:r>
            <a:br>
              <a:rPr lang="en-GB" sz="3100" dirty="0" smtClean="0"/>
            </a:br>
            <a:r>
              <a:rPr lang="en-GB" sz="3100" dirty="0" smtClean="0"/>
              <a:t>HELP parents understand the NEW end of key stage tests</a:t>
            </a:r>
          </a:p>
          <a:p>
            <a:r>
              <a:rPr lang="en-GB" sz="2000" b="1" dirty="0" smtClean="0"/>
              <a:t/>
            </a:r>
            <a:br>
              <a:rPr lang="en-GB" sz="2000" b="1" dirty="0" smtClean="0"/>
            </a:br>
            <a:r>
              <a:rPr lang="en-GB" sz="1800" b="1" dirty="0" smtClean="0"/>
              <a:t/>
            </a:r>
            <a:br>
              <a:rPr lang="en-GB" sz="1800" b="1" dirty="0" smtClean="0"/>
            </a:br>
            <a:endParaRPr lang="en-GB" b="1"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7936" y="3149834"/>
            <a:ext cx="3035287" cy="2331144"/>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583" y="3149833"/>
            <a:ext cx="2874158" cy="233114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167" y="3149834"/>
            <a:ext cx="2784222" cy="2331144"/>
          </a:xfrm>
          <a:prstGeom prst="rect">
            <a:avLst/>
          </a:prstGeom>
        </p:spPr>
      </p:pic>
    </p:spTree>
    <p:extLst>
      <p:ext uri="{BB962C8B-B14F-4D97-AF65-F5344CB8AC3E}">
        <p14:creationId xmlns:p14="http://schemas.microsoft.com/office/powerpoint/2010/main" val="2058167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5216"/>
            <a:ext cx="9720072" cy="1499616"/>
          </a:xfrm>
        </p:spPr>
        <p:txBody>
          <a:bodyPr>
            <a:normAutofit fontScale="90000"/>
          </a:bodyPr>
          <a:lstStyle/>
          <a:p>
            <a:r>
              <a:rPr lang="en-GB" b="1" dirty="0" smtClean="0"/>
              <a:t/>
            </a:r>
            <a:br>
              <a:rPr lang="en-GB" b="1" dirty="0" smtClean="0"/>
            </a:br>
            <a:r>
              <a:rPr lang="en-GB" b="1" dirty="0" smtClean="0"/>
              <a:t>Where have we come from? </a:t>
            </a:r>
            <a:br>
              <a:rPr lang="en-GB" b="1" dirty="0" smtClean="0"/>
            </a:br>
            <a:r>
              <a:rPr lang="en-GB" sz="4000" b="1" dirty="0" smtClean="0"/>
              <a:t>The old National Curriculum</a:t>
            </a:r>
            <a:r>
              <a:rPr lang="en-GB" b="1" dirty="0" smtClean="0"/>
              <a:t/>
            </a:r>
            <a:br>
              <a:rPr lang="en-GB" b="1" dirty="0" smtClean="0"/>
            </a:br>
            <a:endParaRPr lang="en-GB"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242" y="396875"/>
            <a:ext cx="3050340" cy="2490704"/>
          </a:xfrm>
          <a:prstGeom prst="rect">
            <a:avLst/>
          </a:prstGeom>
        </p:spPr>
      </p:pic>
      <p:sp>
        <p:nvSpPr>
          <p:cNvPr id="3" name="Content Placeholder 2"/>
          <p:cNvSpPr>
            <a:spLocks noGrp="1"/>
          </p:cNvSpPr>
          <p:nvPr>
            <p:ph idx="1"/>
          </p:nvPr>
        </p:nvSpPr>
        <p:spPr>
          <a:xfrm>
            <a:off x="665747" y="2023518"/>
            <a:ext cx="8189495" cy="4834482"/>
          </a:xfrm>
        </p:spPr>
        <p:txBody>
          <a:bodyPr>
            <a:normAutofit/>
          </a:bodyPr>
          <a:lstStyle/>
          <a:p>
            <a:r>
              <a:rPr lang="en-GB" sz="2800" dirty="0" smtClean="0"/>
              <a:t>In1988 </a:t>
            </a:r>
            <a:r>
              <a:rPr lang="en-GB" sz="2800" dirty="0"/>
              <a:t>t</a:t>
            </a:r>
            <a:r>
              <a:rPr lang="en-GB" sz="2800" dirty="0" smtClean="0"/>
              <a:t>he previous National </a:t>
            </a:r>
            <a:r>
              <a:rPr lang="en-GB" sz="2800" dirty="0"/>
              <a:t>Curriculum </a:t>
            </a:r>
            <a:r>
              <a:rPr lang="en-GB" sz="2800" dirty="0" smtClean="0"/>
              <a:t>was </a:t>
            </a:r>
            <a:r>
              <a:rPr lang="en-GB" sz="2800" dirty="0"/>
              <a:t>introduced in all state schools </a:t>
            </a:r>
            <a:r>
              <a:rPr lang="en-GB" sz="2800" dirty="0" smtClean="0"/>
              <a:t>and prescribed </a:t>
            </a:r>
            <a:r>
              <a:rPr lang="en-GB" sz="2800" dirty="0"/>
              <a:t>what children should be taught </a:t>
            </a:r>
            <a:endParaRPr lang="en-GB" sz="2800" dirty="0" smtClean="0"/>
          </a:p>
          <a:p>
            <a:r>
              <a:rPr lang="en-GB" sz="2800" dirty="0" smtClean="0"/>
              <a:t>Progress through the curriculum could be marked by levels of achievement derived from the curriculum </a:t>
            </a:r>
          </a:p>
          <a:p>
            <a:r>
              <a:rPr lang="en-GB" sz="2800" b="1" dirty="0" smtClean="0"/>
              <a:t>End of </a:t>
            </a:r>
            <a:r>
              <a:rPr lang="en-GB" sz="2800" b="1" dirty="0" err="1" smtClean="0"/>
              <a:t>Keystage</a:t>
            </a:r>
            <a:r>
              <a:rPr lang="en-GB" sz="2800" b="1" dirty="0" smtClean="0"/>
              <a:t> </a:t>
            </a:r>
            <a:r>
              <a:rPr lang="en-GB" sz="2800" b="1" dirty="0"/>
              <a:t>N</a:t>
            </a:r>
            <a:r>
              <a:rPr lang="en-GB" sz="2800" b="1" dirty="0" smtClean="0"/>
              <a:t>ational Curriculum tests</a:t>
            </a:r>
          </a:p>
          <a:p>
            <a:r>
              <a:rPr lang="en-GB" sz="2800" b="1" dirty="0" smtClean="0"/>
              <a:t>Level </a:t>
            </a:r>
            <a:r>
              <a:rPr lang="en-GB" sz="2800" b="1" dirty="0"/>
              <a:t>2</a:t>
            </a:r>
            <a:r>
              <a:rPr lang="en-GB" sz="2800" dirty="0"/>
              <a:t> as the nationally expected standard of achievement at age seven </a:t>
            </a:r>
            <a:r>
              <a:rPr lang="en-GB" sz="2800" dirty="0" smtClean="0"/>
              <a:t>- End </a:t>
            </a:r>
            <a:r>
              <a:rPr lang="en-GB" sz="2800" dirty="0"/>
              <a:t>of key stage </a:t>
            </a:r>
            <a:r>
              <a:rPr lang="en-GB" sz="2800" dirty="0" smtClean="0"/>
              <a:t>1 Year 2 </a:t>
            </a:r>
          </a:p>
          <a:p>
            <a:r>
              <a:rPr lang="en-GB" sz="2800" b="1" dirty="0"/>
              <a:t>L</a:t>
            </a:r>
            <a:r>
              <a:rPr lang="en-GB" sz="2800" b="1" dirty="0" smtClean="0"/>
              <a:t>evel </a:t>
            </a:r>
            <a:r>
              <a:rPr lang="en-GB" sz="2800" b="1" dirty="0"/>
              <a:t>4</a:t>
            </a:r>
            <a:r>
              <a:rPr lang="en-GB" sz="2800" dirty="0"/>
              <a:t> as the benchmark for the majority at age 11 </a:t>
            </a:r>
            <a:r>
              <a:rPr lang="en-GB" sz="2800" dirty="0" smtClean="0"/>
              <a:t>- End </a:t>
            </a:r>
            <a:r>
              <a:rPr lang="en-GB" sz="2800" dirty="0"/>
              <a:t>of key stage </a:t>
            </a:r>
            <a:r>
              <a:rPr lang="en-GB" sz="2800" dirty="0" smtClean="0"/>
              <a:t>2 Year 6</a:t>
            </a:r>
            <a:endParaRPr lang="en-GB" sz="2800" dirty="0"/>
          </a:p>
          <a:p>
            <a:endParaRPr lang="en-GB" dirty="0"/>
          </a:p>
        </p:txBody>
      </p:sp>
    </p:spTree>
    <p:extLst>
      <p:ext uri="{BB962C8B-B14F-4D97-AF65-F5344CB8AC3E}">
        <p14:creationId xmlns:p14="http://schemas.microsoft.com/office/powerpoint/2010/main" val="2662470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78" y="585216"/>
            <a:ext cx="5243322" cy="1499616"/>
          </a:xfrm>
        </p:spPr>
        <p:txBody>
          <a:bodyPr/>
          <a:lstStyle/>
          <a:p>
            <a:r>
              <a:rPr lang="en-GB" dirty="0" smtClean="0"/>
              <a:t>Why Remove Levels?</a:t>
            </a:r>
            <a:endParaRPr lang="en-GB" dirty="0"/>
          </a:p>
        </p:txBody>
      </p:sp>
      <p:sp>
        <p:nvSpPr>
          <p:cNvPr id="3" name="Content Placeholder 2"/>
          <p:cNvSpPr>
            <a:spLocks noGrp="1"/>
          </p:cNvSpPr>
          <p:nvPr>
            <p:ph idx="1"/>
          </p:nvPr>
        </p:nvSpPr>
        <p:spPr>
          <a:xfrm>
            <a:off x="0" y="1823465"/>
            <a:ext cx="8953500" cy="4425815"/>
          </a:xfrm>
        </p:spPr>
        <p:txBody>
          <a:bodyPr>
            <a:normAutofit/>
          </a:bodyPr>
          <a:lstStyle/>
          <a:p>
            <a:r>
              <a:rPr lang="en-GB" sz="2800" dirty="0" smtClean="0"/>
              <a:t>The </a:t>
            </a:r>
            <a:r>
              <a:rPr lang="en-GB" sz="2800" dirty="0" err="1" smtClean="0"/>
              <a:t>DfE</a:t>
            </a:r>
            <a:r>
              <a:rPr lang="en-GB" sz="2800" dirty="0" smtClean="0"/>
              <a:t> believed levels were difficult for parents to understand e.g. There </a:t>
            </a:r>
            <a:r>
              <a:rPr lang="en-GB" sz="2800" dirty="0"/>
              <a:t>was no correlation between a level and a child’s year group – in a Year 6 class there could be a range of levels, from level 2 to a level 6.</a:t>
            </a:r>
          </a:p>
          <a:p>
            <a:r>
              <a:rPr lang="en-GB" sz="2800" dirty="0" smtClean="0"/>
              <a:t>So a lack of clarity existed about what levels actual were other than a level 3 being better than a level 2</a:t>
            </a:r>
            <a:endParaRPr lang="en-GB" sz="2800" dirty="0"/>
          </a:p>
          <a:p>
            <a:r>
              <a:rPr lang="en-GB" sz="2800" dirty="0" smtClean="0"/>
              <a:t>The </a:t>
            </a:r>
            <a:r>
              <a:rPr lang="en-GB" sz="2800" dirty="0" err="1" smtClean="0"/>
              <a:t>DfE</a:t>
            </a:r>
            <a:r>
              <a:rPr lang="en-GB" sz="2800" dirty="0" smtClean="0"/>
              <a:t> believed levels conveyed </a:t>
            </a:r>
            <a:r>
              <a:rPr lang="en-GB" sz="2800" dirty="0"/>
              <a:t>the wrong idea of </a:t>
            </a:r>
            <a:r>
              <a:rPr lang="en-GB" sz="2800" dirty="0" smtClean="0"/>
              <a:t>ability</a:t>
            </a:r>
          </a:p>
          <a:p>
            <a:r>
              <a:rPr lang="en-GB" sz="2800" dirty="0" smtClean="0"/>
              <a:t>Demotivating for children</a:t>
            </a:r>
            <a:endParaRPr lang="en-GB" sz="2800" dirty="0"/>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376" y="4705350"/>
            <a:ext cx="2763421" cy="20011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6" y="318382"/>
            <a:ext cx="2763422" cy="203328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8376" y="2416281"/>
            <a:ext cx="2763423" cy="2079518"/>
          </a:xfrm>
          <a:prstGeom prst="rect">
            <a:avLst/>
          </a:prstGeom>
        </p:spPr>
      </p:pic>
    </p:spTree>
    <p:extLst>
      <p:ext uri="{BB962C8B-B14F-4D97-AF65-F5344CB8AC3E}">
        <p14:creationId xmlns:p14="http://schemas.microsoft.com/office/powerpoint/2010/main" val="2046654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592735"/>
            <a:ext cx="9720072" cy="1499616"/>
          </a:xfrm>
        </p:spPr>
        <p:txBody>
          <a:bodyPr>
            <a:normAutofit fontScale="90000"/>
          </a:bodyPr>
          <a:lstStyle/>
          <a:p>
            <a:r>
              <a:rPr lang="en-GB" b="1" dirty="0" smtClean="0"/>
              <a:t/>
            </a:r>
            <a:br>
              <a:rPr lang="en-GB" b="1" dirty="0" smtClean="0"/>
            </a:br>
            <a:r>
              <a:rPr lang="en-GB" b="1" dirty="0"/>
              <a:t/>
            </a:r>
            <a:br>
              <a:rPr lang="en-GB" b="1" dirty="0"/>
            </a:br>
            <a:r>
              <a:rPr lang="en-GB" b="1" dirty="0" smtClean="0"/>
              <a:t/>
            </a:r>
            <a:br>
              <a:rPr lang="en-GB" b="1" dirty="0" smtClean="0"/>
            </a:br>
            <a:r>
              <a:rPr lang="en-GB" b="1" dirty="0" smtClean="0"/>
              <a:t/>
            </a:r>
            <a:br>
              <a:rPr lang="en-GB" b="1" dirty="0" smtClean="0"/>
            </a:br>
            <a:r>
              <a:rPr lang="en-GB" b="1" dirty="0"/>
              <a:t/>
            </a:r>
            <a:br>
              <a:rPr lang="en-GB" b="1" dirty="0"/>
            </a:br>
            <a:r>
              <a:rPr lang="en-GB" b="1" dirty="0" smtClean="0"/>
              <a:t>Assessing </a:t>
            </a:r>
            <a:r>
              <a:rPr lang="en-GB" b="1" dirty="0"/>
              <a:t>without </a:t>
            </a:r>
            <a:r>
              <a:rPr lang="en-GB" b="1" dirty="0" smtClean="0"/>
              <a:t>levels</a:t>
            </a:r>
            <a:br>
              <a:rPr lang="en-GB" b="1" dirty="0" smtClean="0"/>
            </a:br>
            <a:r>
              <a:rPr lang="en-GB" dirty="0" smtClean="0"/>
              <a:t>What </a:t>
            </a:r>
            <a:r>
              <a:rPr lang="en-GB" dirty="0"/>
              <a:t>we are doing Now! </a:t>
            </a: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endParaRPr lang="en-GB" dirty="0"/>
          </a:p>
        </p:txBody>
      </p:sp>
      <p:sp>
        <p:nvSpPr>
          <p:cNvPr id="3" name="Content Placeholder 2"/>
          <p:cNvSpPr>
            <a:spLocks noGrp="1"/>
          </p:cNvSpPr>
          <p:nvPr>
            <p:ph idx="1"/>
          </p:nvPr>
        </p:nvSpPr>
        <p:spPr>
          <a:xfrm>
            <a:off x="819150" y="2395296"/>
            <a:ext cx="10515600" cy="3208243"/>
          </a:xfrm>
        </p:spPr>
        <p:txBody>
          <a:bodyPr>
            <a:normAutofit/>
          </a:bodyPr>
          <a:lstStyle/>
          <a:p>
            <a:pPr marL="0" indent="0">
              <a:buNone/>
            </a:pPr>
            <a:r>
              <a:rPr lang="en-GB" sz="3600" dirty="0" smtClean="0"/>
              <a:t>A </a:t>
            </a:r>
            <a:r>
              <a:rPr lang="en-GB" sz="3600" dirty="0"/>
              <a:t>new National Curriculum was introduced in 2014 </a:t>
            </a:r>
            <a:r>
              <a:rPr lang="en-GB" sz="2800" dirty="0" smtClean="0"/>
              <a:t>and in the new curriculum </a:t>
            </a:r>
            <a:r>
              <a:rPr lang="en-GB" sz="2800" b="1" i="1" dirty="0" smtClean="0"/>
              <a:t>levels are no longer being </a:t>
            </a:r>
            <a:r>
              <a:rPr lang="en-GB" sz="2800" b="1" i="1" dirty="0"/>
              <a:t>used to report children’s attainment and </a:t>
            </a:r>
            <a:r>
              <a:rPr lang="en-GB" sz="2800" b="1" i="1" dirty="0" smtClean="0"/>
              <a:t>progress</a:t>
            </a:r>
            <a:endParaRPr lang="en-GB" sz="2800" i="1" dirty="0" smtClean="0"/>
          </a:p>
          <a:p>
            <a:pPr marL="0" indent="0">
              <a:buNone/>
            </a:pPr>
            <a:r>
              <a:rPr lang="en-GB" sz="2400" dirty="0"/>
              <a:t>‘</a:t>
            </a:r>
            <a:r>
              <a:rPr lang="en-GB" sz="2400" b="1" dirty="0"/>
              <a:t>As part of our reforms to the national curriculum, the current system of ‘levels’ used to report children’s attainment and progress will be removed.  It will not be replaced’ </a:t>
            </a:r>
            <a:r>
              <a:rPr lang="en-GB" sz="2400" dirty="0"/>
              <a:t>(</a:t>
            </a:r>
            <a:r>
              <a:rPr lang="en-GB" sz="2400" dirty="0" err="1"/>
              <a:t>DfE</a:t>
            </a:r>
            <a:r>
              <a:rPr lang="en-GB" sz="2400" dirty="0"/>
              <a:t>, 2013a) </a:t>
            </a:r>
          </a:p>
          <a:p>
            <a:pPr marL="0" indent="0">
              <a:buNone/>
            </a:pPr>
            <a:endParaRPr lang="en-GB"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4550787"/>
            <a:ext cx="3759830" cy="2105505"/>
          </a:xfrm>
          <a:prstGeom prst="rect">
            <a:avLst/>
          </a:prstGeom>
        </p:spPr>
      </p:pic>
    </p:spTree>
    <p:extLst>
      <p:ext uri="{BB962C8B-B14F-4D97-AF65-F5344CB8AC3E}">
        <p14:creationId xmlns:p14="http://schemas.microsoft.com/office/powerpoint/2010/main" val="2290147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88" y="273050"/>
            <a:ext cx="3768112" cy="2012950"/>
          </a:xfrm>
          <a:prstGeom prst="rect">
            <a:avLst/>
          </a:prstGeom>
        </p:spPr>
      </p:pic>
      <p:sp>
        <p:nvSpPr>
          <p:cNvPr id="2" name="Title 1"/>
          <p:cNvSpPr>
            <a:spLocks noGrp="1"/>
          </p:cNvSpPr>
          <p:nvPr>
            <p:ph type="title"/>
          </p:nvPr>
        </p:nvSpPr>
        <p:spPr>
          <a:xfrm>
            <a:off x="1024128" y="585216"/>
            <a:ext cx="10824972" cy="1499616"/>
          </a:xfrm>
        </p:spPr>
        <p:txBody>
          <a:bodyPr/>
          <a:lstStyle/>
          <a:p>
            <a:r>
              <a:rPr lang="en-GB" dirty="0" smtClean="0"/>
              <a:t>Summary of the changes to the </a:t>
            </a:r>
            <a:br>
              <a:rPr lang="en-GB" dirty="0" smtClean="0"/>
            </a:br>
            <a:r>
              <a:rPr lang="en-GB" dirty="0" smtClean="0"/>
              <a:t>new National Curriculum</a:t>
            </a:r>
            <a:endParaRPr lang="en-GB" dirty="0"/>
          </a:p>
        </p:txBody>
      </p:sp>
      <p:sp>
        <p:nvSpPr>
          <p:cNvPr id="3" name="Content Placeholder 2"/>
          <p:cNvSpPr>
            <a:spLocks noGrp="1"/>
          </p:cNvSpPr>
          <p:nvPr>
            <p:ph idx="1"/>
          </p:nvPr>
        </p:nvSpPr>
        <p:spPr>
          <a:xfrm>
            <a:off x="1024128" y="2286000"/>
            <a:ext cx="10424922" cy="4572000"/>
          </a:xfrm>
        </p:spPr>
        <p:txBody>
          <a:bodyPr>
            <a:normAutofit lnSpcReduction="10000"/>
          </a:bodyPr>
          <a:lstStyle/>
          <a:p>
            <a:r>
              <a:rPr lang="en-GB" sz="2400" b="1" dirty="0"/>
              <a:t>As of September 2015, national curriculum levels are no longer used for statutory </a:t>
            </a:r>
            <a:r>
              <a:rPr lang="en-GB" sz="2400" b="1" dirty="0" smtClean="0"/>
              <a:t>assessments.</a:t>
            </a:r>
          </a:p>
          <a:p>
            <a:r>
              <a:rPr lang="en-GB" sz="2400" b="1" dirty="0" smtClean="0"/>
              <a:t>Many </a:t>
            </a:r>
            <a:r>
              <a:rPr lang="en-GB" sz="2400" b="1" dirty="0"/>
              <a:t>of the objectives in the old curriculum have shifted to lower year groups in the new </a:t>
            </a:r>
            <a:r>
              <a:rPr lang="en-GB" sz="2400" b="1" dirty="0" smtClean="0"/>
              <a:t>curriculum</a:t>
            </a:r>
            <a:r>
              <a:rPr lang="en-GB" sz="2400" b="1" dirty="0"/>
              <a:t> </a:t>
            </a:r>
          </a:p>
          <a:p>
            <a:r>
              <a:rPr lang="en-GB" sz="2400" b="1" dirty="0" smtClean="0"/>
              <a:t>Children study fewer things in greater depth </a:t>
            </a:r>
          </a:p>
          <a:p>
            <a:r>
              <a:rPr lang="en-GB" sz="2400" b="1" dirty="0" smtClean="0"/>
              <a:t>Focus on ‘mastery’ </a:t>
            </a:r>
            <a:r>
              <a:rPr lang="en-GB" sz="2400" dirty="0"/>
              <a:t>-</a:t>
            </a:r>
            <a:r>
              <a:rPr lang="en-GB" sz="2400" dirty="0" smtClean="0"/>
              <a:t> every child in each year group understands fully each of the concepts expressed in the curriculum before moving on</a:t>
            </a:r>
          </a:p>
          <a:p>
            <a:r>
              <a:rPr lang="en-GB" sz="2400" dirty="0"/>
              <a:t>Under the old levels system children who were exceeding might have moved into the next level. The </a:t>
            </a:r>
            <a:r>
              <a:rPr lang="en-GB" sz="2400" dirty="0" err="1"/>
              <a:t>DfE</a:t>
            </a:r>
            <a:r>
              <a:rPr lang="en-GB" sz="2400" dirty="0"/>
              <a:t> now want children who are in the exceeding bracket to add more depth and breadth to their </a:t>
            </a:r>
            <a:r>
              <a:rPr lang="en-GB" sz="2400" dirty="0" smtClean="0"/>
              <a:t>knowledge</a:t>
            </a:r>
          </a:p>
          <a:p>
            <a:r>
              <a:rPr lang="en-GB" sz="2400" b="1" dirty="0"/>
              <a:t>The arrangement of primary national curriculum </a:t>
            </a:r>
            <a:r>
              <a:rPr lang="en-GB" sz="2400" b="1" dirty="0" smtClean="0"/>
              <a:t>is in </a:t>
            </a:r>
            <a:r>
              <a:rPr lang="en-GB" sz="2400" b="1" dirty="0"/>
              <a:t>age related statements broken down into years </a:t>
            </a:r>
            <a:r>
              <a:rPr lang="en-GB" sz="2400" b="1" dirty="0" smtClean="0"/>
              <a:t>– Age Related Expectations</a:t>
            </a:r>
            <a:endParaRPr lang="en-GB" sz="2400" b="1" dirty="0"/>
          </a:p>
          <a:p>
            <a:endParaRPr lang="en-GB" dirty="0" smtClean="0"/>
          </a:p>
        </p:txBody>
      </p:sp>
    </p:spTree>
    <p:extLst>
      <p:ext uri="{BB962C8B-B14F-4D97-AF65-F5344CB8AC3E}">
        <p14:creationId xmlns:p14="http://schemas.microsoft.com/office/powerpoint/2010/main" val="1108557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585216"/>
            <a:ext cx="5624322" cy="890658"/>
          </a:xfrm>
        </p:spPr>
        <p:txBody>
          <a:bodyPr/>
          <a:lstStyle/>
          <a:p>
            <a:r>
              <a:rPr lang="en-GB" dirty="0" smtClean="0"/>
              <a:t>OUR School Curriculum</a:t>
            </a:r>
            <a:endParaRPr lang="en-GB" dirty="0"/>
          </a:p>
        </p:txBody>
      </p:sp>
      <p:pic>
        <p:nvPicPr>
          <p:cNvPr id="4" name="Content Placeholder 3"/>
          <p:cNvPicPr>
            <a:picLocks noGrp="1" noChangeAspect="1"/>
          </p:cNvPicPr>
          <p:nvPr>
            <p:ph idx="1"/>
          </p:nvPr>
        </p:nvPicPr>
        <p:blipFill rotWithShape="1">
          <a:blip r:embed="rId4"/>
          <a:srcRect b="8145"/>
          <a:stretch/>
        </p:blipFill>
        <p:spPr>
          <a:xfrm>
            <a:off x="578608" y="1374608"/>
            <a:ext cx="5479292" cy="4106418"/>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946067844"/>
              </p:ext>
            </p:extLst>
          </p:nvPr>
        </p:nvGraphicFramePr>
        <p:xfrm>
          <a:off x="6202279" y="1615240"/>
          <a:ext cx="5257800" cy="4057650"/>
        </p:xfrm>
        <a:graphic>
          <a:graphicData uri="http://schemas.openxmlformats.org/presentationml/2006/ole">
            <mc:AlternateContent xmlns:mc="http://schemas.openxmlformats.org/markup-compatibility/2006">
              <mc:Choice xmlns:v="urn:schemas-microsoft-com:vml" Requires="v">
                <p:oleObj spid="_x0000_s4157" name="Document" r:id="rId5" imgW="5685116" imgH="4383361" progId="Word.Document.12">
                  <p:embed/>
                </p:oleObj>
              </mc:Choice>
              <mc:Fallback>
                <p:oleObj name="Document" r:id="rId5" imgW="5685116" imgH="4383361" progId="Word.Document.12">
                  <p:embed/>
                  <p:pic>
                    <p:nvPicPr>
                      <p:cNvPr id="0" name=""/>
                      <p:cNvPicPr/>
                      <p:nvPr/>
                    </p:nvPicPr>
                    <p:blipFill>
                      <a:blip r:embed="rId6"/>
                      <a:stretch>
                        <a:fillRect/>
                      </a:stretch>
                    </p:blipFill>
                    <p:spPr>
                      <a:xfrm>
                        <a:off x="6202279" y="1615240"/>
                        <a:ext cx="5257800" cy="4057650"/>
                      </a:xfrm>
                      <a:prstGeom prst="rect">
                        <a:avLst/>
                      </a:prstGeom>
                    </p:spPr>
                  </p:pic>
                </p:oleObj>
              </mc:Fallback>
            </mc:AlternateContent>
          </a:graphicData>
        </a:graphic>
      </p:graphicFrame>
    </p:spTree>
    <p:extLst>
      <p:ext uri="{BB962C8B-B14F-4D97-AF65-F5344CB8AC3E}">
        <p14:creationId xmlns:p14="http://schemas.microsoft.com/office/powerpoint/2010/main" val="126606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EYFS</a:t>
            </a:r>
            <a:br>
              <a:rPr lang="en-GB" dirty="0" smtClean="0"/>
            </a:br>
            <a:r>
              <a:rPr lang="en-GB" dirty="0" smtClean="0"/>
              <a:t>STRIVING FOR A ‘GOOD LEVEL OF DEVELOPMENT</a:t>
            </a:r>
            <a:endParaRPr lang="en-GB" dirty="0"/>
          </a:p>
        </p:txBody>
      </p:sp>
      <p:sp>
        <p:nvSpPr>
          <p:cNvPr id="4" name="Content Placeholder 3"/>
          <p:cNvSpPr txBox="1">
            <a:spLocks noGrp="1"/>
          </p:cNvSpPr>
          <p:nvPr>
            <p:ph idx="1"/>
          </p:nvPr>
        </p:nvSpPr>
        <p:spPr>
          <a:xfrm>
            <a:off x="838200" y="2807260"/>
            <a:ext cx="10515600" cy="3503523"/>
          </a:xfrm>
          <a:prstGeom prst="rect">
            <a:avLst/>
          </a:prstGeom>
          <a:noFill/>
        </p:spPr>
        <p:txBody>
          <a:bodyPr>
            <a:spAutoFit/>
          </a:bodyPr>
          <a:lstStyle/>
          <a:p>
            <a:pPr eaLnBrk="1" hangingPunct="1">
              <a:defRPr/>
            </a:pPr>
            <a:r>
              <a:rPr lang="en-GB" sz="3600" dirty="0">
                <a:latin typeface="Berlin Sans FB" pitchFamily="34" charset="0"/>
              </a:rPr>
              <a:t>At the end of Foundation</a:t>
            </a:r>
          </a:p>
          <a:p>
            <a:pPr eaLnBrk="1" hangingPunct="1">
              <a:defRPr/>
            </a:pPr>
            <a:endParaRPr lang="en-GB" sz="2000" dirty="0">
              <a:latin typeface="Berlin Sans FB" pitchFamily="34" charset="0"/>
            </a:endParaRPr>
          </a:p>
          <a:p>
            <a:pPr marL="342900" indent="-342900" eaLnBrk="1" hangingPunct="1">
              <a:buFont typeface="Arial" pitchFamily="34" charset="0"/>
              <a:buChar char="•"/>
              <a:defRPr/>
            </a:pPr>
            <a:r>
              <a:rPr lang="en-GB" sz="3600" dirty="0">
                <a:latin typeface="Berlin Sans FB" pitchFamily="34" charset="0"/>
              </a:rPr>
              <a:t>Emerging</a:t>
            </a:r>
          </a:p>
          <a:p>
            <a:pPr marL="342900" indent="-342900" eaLnBrk="1" hangingPunct="1">
              <a:buFont typeface="Arial" pitchFamily="34" charset="0"/>
              <a:buChar char="•"/>
              <a:defRPr/>
            </a:pPr>
            <a:r>
              <a:rPr lang="en-GB" sz="3600" dirty="0">
                <a:latin typeface="Berlin Sans FB" pitchFamily="34" charset="0"/>
              </a:rPr>
              <a:t>Expected</a:t>
            </a:r>
          </a:p>
          <a:p>
            <a:pPr marL="342900" indent="-342900" eaLnBrk="1" hangingPunct="1">
              <a:buFont typeface="Arial" pitchFamily="34" charset="0"/>
              <a:buChar char="•"/>
              <a:defRPr/>
            </a:pPr>
            <a:r>
              <a:rPr lang="en-GB" sz="3600" dirty="0" smtClean="0">
                <a:latin typeface="Berlin Sans FB" pitchFamily="34" charset="0"/>
              </a:rPr>
              <a:t>Exceeding</a:t>
            </a:r>
          </a:p>
          <a:p>
            <a:pPr marL="342900" indent="-342900" eaLnBrk="1" hangingPunct="1">
              <a:buFont typeface="Arial" pitchFamily="34" charset="0"/>
              <a:buChar char="•"/>
              <a:defRPr/>
            </a:pPr>
            <a:endParaRPr lang="en-GB" sz="3600" dirty="0">
              <a:latin typeface="Berlin Sans FB"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085" y="3453283"/>
            <a:ext cx="3822700" cy="2857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596" y="3453283"/>
            <a:ext cx="3816266" cy="2857500"/>
          </a:xfrm>
          <a:prstGeom prst="rect">
            <a:avLst/>
          </a:prstGeom>
        </p:spPr>
      </p:pic>
    </p:spTree>
    <p:extLst>
      <p:ext uri="{BB962C8B-B14F-4D97-AF65-F5344CB8AC3E}">
        <p14:creationId xmlns:p14="http://schemas.microsoft.com/office/powerpoint/2010/main" val="40185506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1880</TotalTime>
  <Words>2056</Words>
  <Application>Microsoft Office PowerPoint</Application>
  <PresentationFormat>Widescreen</PresentationFormat>
  <Paragraphs>229</Paragraphs>
  <Slides>29</Slides>
  <Notes>27</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2" baseType="lpstr">
      <vt:lpstr>Arial</vt:lpstr>
      <vt:lpstr>Berlin Sans FB</vt:lpstr>
      <vt:lpstr>Calibri</vt:lpstr>
      <vt:lpstr>ITC Avant Garde Std Md</vt:lpstr>
      <vt:lpstr>Myriad Pro</vt:lpstr>
      <vt:lpstr>Proxima Nova Soft</vt:lpstr>
      <vt:lpstr>Tw Cen MT</vt:lpstr>
      <vt:lpstr>Tw Cen MT Condensed</vt:lpstr>
      <vt:lpstr>Wingdings</vt:lpstr>
      <vt:lpstr>Wingdings 3</vt:lpstr>
      <vt:lpstr>1_Integral</vt:lpstr>
      <vt:lpstr>Integral</vt:lpstr>
      <vt:lpstr>Document</vt:lpstr>
      <vt:lpstr>Understanding Assessment in Wreningham VC Primary School</vt:lpstr>
      <vt:lpstr>Introducing the new assessment procedures the school uses in line with its new curriculum</vt:lpstr>
      <vt:lpstr>PowerPoint Presentation</vt:lpstr>
      <vt:lpstr> Where have we come from?  The old National Curriculum </vt:lpstr>
      <vt:lpstr>Why Remove Levels?</vt:lpstr>
      <vt:lpstr>     Assessing without levels What we are doing Now!     </vt:lpstr>
      <vt:lpstr>Summary of the changes to the  new National Curriculum</vt:lpstr>
      <vt:lpstr>OUR School Curriculum</vt:lpstr>
      <vt:lpstr>EYFS STRIVING FOR A ‘GOOD LEVEL OF DEVELOPMENT</vt:lpstr>
      <vt:lpstr>New Primary Curriculum for Mathematics Aims</vt:lpstr>
      <vt:lpstr>New Primary Curriculum for Mathematics</vt:lpstr>
      <vt:lpstr>PowerPoint Presentation</vt:lpstr>
      <vt:lpstr>PowerPoint Presentation</vt:lpstr>
      <vt:lpstr>PowerPoint Presentation</vt:lpstr>
      <vt:lpstr>PowerPoint Presentation</vt:lpstr>
      <vt:lpstr>PowerPoint Presentation</vt:lpstr>
      <vt:lpstr>PowerPoint Presentation</vt:lpstr>
      <vt:lpstr>English in KS1  </vt:lpstr>
      <vt:lpstr>English in KS1  </vt:lpstr>
      <vt:lpstr>English in KS2</vt:lpstr>
      <vt:lpstr>English in KS2  </vt:lpstr>
      <vt:lpstr>PowerPoint Presentation</vt:lpstr>
      <vt:lpstr>Why Assess?  Good assessment, of any form, should be clearly linked to its intended purpose.  Formative &amp; Summative assessment  To be used effectively schools must understand their various purposes </vt:lpstr>
      <vt:lpstr>‘Pink for Think’ marking of pupils’ work</vt:lpstr>
      <vt:lpstr>SUMMATIVE ASSESSMENT For parents, summative assessment can inform them of achievement &amp; progress For teachers it enables them to evaluate learning at the end of a period For school leaders it allows them to monitor the performance of pupil cohorts  </vt:lpstr>
      <vt:lpstr>Nationally standardised summative assessment End-of-key-stage tests for KS1 &amp; KS2  </vt:lpstr>
      <vt:lpstr>Year 5 programme of study   Number – number and place value   </vt:lpstr>
      <vt:lpstr>Our new assessment system Assessing without levels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Assessment in Wreningham VC Primary School</dc:title>
  <dc:creator>Rob Jones</dc:creator>
  <cp:lastModifiedBy>Rob Hodge</cp:lastModifiedBy>
  <cp:revision>131</cp:revision>
  <cp:lastPrinted>2015-09-29T07:19:51Z</cp:lastPrinted>
  <dcterms:created xsi:type="dcterms:W3CDTF">2015-09-24T10:06:14Z</dcterms:created>
  <dcterms:modified xsi:type="dcterms:W3CDTF">2022-04-19T14:45:40Z</dcterms:modified>
</cp:coreProperties>
</file>