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1" r:id="rId5"/>
    <p:sldId id="277" r:id="rId6"/>
    <p:sldId id="278" r:id="rId7"/>
    <p:sldId id="270" r:id="rId8"/>
    <p:sldId id="262" r:id="rId9"/>
    <p:sldId id="271" r:id="rId10"/>
    <p:sldId id="272" r:id="rId11"/>
    <p:sldId id="273" r:id="rId12"/>
    <p:sldId id="274" r:id="rId13"/>
    <p:sldId id="275" r:id="rId14"/>
    <p:sldId id="268" r:id="rId15"/>
    <p:sldId id="276" r:id="rId16"/>
    <p:sldId id="269" r:id="rId17"/>
    <p:sldId id="263" r:id="rId18"/>
    <p:sldId id="264" r:id="rId19"/>
    <p:sldId id="265" r:id="rId20"/>
    <p:sldId id="266" r:id="rId21"/>
    <p:sldId id="267" r:id="rId22"/>
  </p:sldIdLst>
  <p:sldSz cx="12192000" cy="6858000"/>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6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DBAAEA8-F084-499F-8784-DCBC52FB2103}" type="datetimeFigureOut">
              <a:rPr lang="en-GB" smtClean="0"/>
              <a:t>04/02/2019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F2C9D5-C40A-48EA-AF14-C0685A813D34}" type="slidenum">
              <a:rPr lang="en-GB" smtClean="0"/>
              <a:t>‹#›</a:t>
            </a:fld>
            <a:endParaRPr lang="en-GB"/>
          </a:p>
        </p:txBody>
      </p:sp>
    </p:spTree>
    <p:extLst>
      <p:ext uri="{BB962C8B-B14F-4D97-AF65-F5344CB8AC3E}">
        <p14:creationId xmlns:p14="http://schemas.microsoft.com/office/powerpoint/2010/main" val="1698055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DBAAEA8-F084-499F-8784-DCBC52FB2103}" type="datetimeFigureOut">
              <a:rPr lang="en-GB" smtClean="0"/>
              <a:t>04/02/2019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F2C9D5-C40A-48EA-AF14-C0685A813D34}" type="slidenum">
              <a:rPr lang="en-GB" smtClean="0"/>
              <a:t>‹#›</a:t>
            </a:fld>
            <a:endParaRPr lang="en-GB"/>
          </a:p>
        </p:txBody>
      </p:sp>
    </p:spTree>
    <p:extLst>
      <p:ext uri="{BB962C8B-B14F-4D97-AF65-F5344CB8AC3E}">
        <p14:creationId xmlns:p14="http://schemas.microsoft.com/office/powerpoint/2010/main" val="2772367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DBAAEA8-F084-499F-8784-DCBC52FB2103}" type="datetimeFigureOut">
              <a:rPr lang="en-GB" smtClean="0"/>
              <a:t>04/02/2019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F2C9D5-C40A-48EA-AF14-C0685A813D34}" type="slidenum">
              <a:rPr lang="en-GB" smtClean="0"/>
              <a:t>‹#›</a:t>
            </a:fld>
            <a:endParaRPr lang="en-GB"/>
          </a:p>
        </p:txBody>
      </p:sp>
    </p:spTree>
    <p:extLst>
      <p:ext uri="{BB962C8B-B14F-4D97-AF65-F5344CB8AC3E}">
        <p14:creationId xmlns:p14="http://schemas.microsoft.com/office/powerpoint/2010/main" val="2976599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DBAAEA8-F084-499F-8784-DCBC52FB2103}" type="datetimeFigureOut">
              <a:rPr lang="en-GB" smtClean="0"/>
              <a:t>04/02/2019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F2C9D5-C40A-48EA-AF14-C0685A813D34}" type="slidenum">
              <a:rPr lang="en-GB" smtClean="0"/>
              <a:t>‹#›</a:t>
            </a:fld>
            <a:endParaRPr lang="en-GB"/>
          </a:p>
        </p:txBody>
      </p:sp>
    </p:spTree>
    <p:extLst>
      <p:ext uri="{BB962C8B-B14F-4D97-AF65-F5344CB8AC3E}">
        <p14:creationId xmlns:p14="http://schemas.microsoft.com/office/powerpoint/2010/main" val="964251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BAAEA8-F084-499F-8784-DCBC52FB2103}" type="datetimeFigureOut">
              <a:rPr lang="en-GB" smtClean="0"/>
              <a:t>04/02/2019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F2C9D5-C40A-48EA-AF14-C0685A813D34}" type="slidenum">
              <a:rPr lang="en-GB" smtClean="0"/>
              <a:t>‹#›</a:t>
            </a:fld>
            <a:endParaRPr lang="en-GB"/>
          </a:p>
        </p:txBody>
      </p:sp>
    </p:spTree>
    <p:extLst>
      <p:ext uri="{BB962C8B-B14F-4D97-AF65-F5344CB8AC3E}">
        <p14:creationId xmlns:p14="http://schemas.microsoft.com/office/powerpoint/2010/main" val="1681115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DBAAEA8-F084-499F-8784-DCBC52FB2103}" type="datetimeFigureOut">
              <a:rPr lang="en-GB" smtClean="0"/>
              <a:t>04/02/2019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EF2C9D5-C40A-48EA-AF14-C0685A813D34}" type="slidenum">
              <a:rPr lang="en-GB" smtClean="0"/>
              <a:t>‹#›</a:t>
            </a:fld>
            <a:endParaRPr lang="en-GB"/>
          </a:p>
        </p:txBody>
      </p:sp>
    </p:spTree>
    <p:extLst>
      <p:ext uri="{BB962C8B-B14F-4D97-AF65-F5344CB8AC3E}">
        <p14:creationId xmlns:p14="http://schemas.microsoft.com/office/powerpoint/2010/main" val="2227640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DBAAEA8-F084-499F-8784-DCBC52FB2103}" type="datetimeFigureOut">
              <a:rPr lang="en-GB" smtClean="0"/>
              <a:t>04/02/2019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EF2C9D5-C40A-48EA-AF14-C0685A813D34}" type="slidenum">
              <a:rPr lang="en-GB" smtClean="0"/>
              <a:t>‹#›</a:t>
            </a:fld>
            <a:endParaRPr lang="en-GB"/>
          </a:p>
        </p:txBody>
      </p:sp>
    </p:spTree>
    <p:extLst>
      <p:ext uri="{BB962C8B-B14F-4D97-AF65-F5344CB8AC3E}">
        <p14:creationId xmlns:p14="http://schemas.microsoft.com/office/powerpoint/2010/main" val="763955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DBAAEA8-F084-499F-8784-DCBC52FB2103}" type="datetimeFigureOut">
              <a:rPr lang="en-GB" smtClean="0"/>
              <a:t>04/02/2019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EF2C9D5-C40A-48EA-AF14-C0685A813D34}" type="slidenum">
              <a:rPr lang="en-GB" smtClean="0"/>
              <a:t>‹#›</a:t>
            </a:fld>
            <a:endParaRPr lang="en-GB"/>
          </a:p>
        </p:txBody>
      </p:sp>
    </p:spTree>
    <p:extLst>
      <p:ext uri="{BB962C8B-B14F-4D97-AF65-F5344CB8AC3E}">
        <p14:creationId xmlns:p14="http://schemas.microsoft.com/office/powerpoint/2010/main" val="1118038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BAAEA8-F084-499F-8784-DCBC52FB2103}" type="datetimeFigureOut">
              <a:rPr lang="en-GB" smtClean="0"/>
              <a:t>04/02/2019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EF2C9D5-C40A-48EA-AF14-C0685A813D34}" type="slidenum">
              <a:rPr lang="en-GB" smtClean="0"/>
              <a:t>‹#›</a:t>
            </a:fld>
            <a:endParaRPr lang="en-GB"/>
          </a:p>
        </p:txBody>
      </p:sp>
    </p:spTree>
    <p:extLst>
      <p:ext uri="{BB962C8B-B14F-4D97-AF65-F5344CB8AC3E}">
        <p14:creationId xmlns:p14="http://schemas.microsoft.com/office/powerpoint/2010/main" val="2635532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BAAEA8-F084-499F-8784-DCBC52FB2103}" type="datetimeFigureOut">
              <a:rPr lang="en-GB" smtClean="0"/>
              <a:t>04/02/2019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EF2C9D5-C40A-48EA-AF14-C0685A813D34}" type="slidenum">
              <a:rPr lang="en-GB" smtClean="0"/>
              <a:t>‹#›</a:t>
            </a:fld>
            <a:endParaRPr lang="en-GB"/>
          </a:p>
        </p:txBody>
      </p:sp>
    </p:spTree>
    <p:extLst>
      <p:ext uri="{BB962C8B-B14F-4D97-AF65-F5344CB8AC3E}">
        <p14:creationId xmlns:p14="http://schemas.microsoft.com/office/powerpoint/2010/main" val="4117496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BAAEA8-F084-499F-8784-DCBC52FB2103}" type="datetimeFigureOut">
              <a:rPr lang="en-GB" smtClean="0"/>
              <a:t>04/02/2019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EF2C9D5-C40A-48EA-AF14-C0685A813D34}" type="slidenum">
              <a:rPr lang="en-GB" smtClean="0"/>
              <a:t>‹#›</a:t>
            </a:fld>
            <a:endParaRPr lang="en-GB"/>
          </a:p>
        </p:txBody>
      </p:sp>
    </p:spTree>
    <p:extLst>
      <p:ext uri="{BB962C8B-B14F-4D97-AF65-F5344CB8AC3E}">
        <p14:creationId xmlns:p14="http://schemas.microsoft.com/office/powerpoint/2010/main" val="2832505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BAAEA8-F084-499F-8784-DCBC52FB2103}" type="datetimeFigureOut">
              <a:rPr lang="en-GB" smtClean="0"/>
              <a:t>04/02/2019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F2C9D5-C40A-48EA-AF14-C0685A813D34}" type="slidenum">
              <a:rPr lang="en-GB" smtClean="0"/>
              <a:t>‹#›</a:t>
            </a:fld>
            <a:endParaRPr lang="en-GB"/>
          </a:p>
        </p:txBody>
      </p:sp>
    </p:spTree>
    <p:extLst>
      <p:ext uri="{BB962C8B-B14F-4D97-AF65-F5344CB8AC3E}">
        <p14:creationId xmlns:p14="http://schemas.microsoft.com/office/powerpoint/2010/main" val="2794019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http://more2.starfall.com/n/level-a/learn-to-read/load.htm" TargetMode="External"/><Relationship Id="rId2" Type="http://schemas.openxmlformats.org/officeDocument/2006/relationships/hyperlink" Target="https://www.phonicsplay.co.uk/Phase3Menu.htm"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b="1" dirty="0">
                <a:latin typeface="XCCW Joined PC7c" panose="03050602040000000000" pitchFamily="66" charset="0"/>
              </a:rPr>
              <a:t>Year 1 Phonics Screening Check</a:t>
            </a:r>
            <a:r>
              <a:rPr lang="en-GB" b="1" dirty="0">
                <a:latin typeface="Comic Sans MS" panose="030F0702030302020204" pitchFamily="66" charset="0"/>
              </a:rPr>
              <a:t/>
            </a:r>
            <a:br>
              <a:rPr lang="en-GB" b="1" dirty="0">
                <a:latin typeface="Comic Sans MS" panose="030F0702030302020204" pitchFamily="66" charset="0"/>
              </a:rPr>
            </a:br>
            <a:endParaRPr lang="en-GB" dirty="0">
              <a:latin typeface="Comic Sans MS" panose="030F0702030302020204" pitchFamily="66" charset="0"/>
            </a:endParaRPr>
          </a:p>
        </p:txBody>
      </p:sp>
    </p:spTree>
    <p:extLst>
      <p:ext uri="{BB962C8B-B14F-4D97-AF65-F5344CB8AC3E}">
        <p14:creationId xmlns:p14="http://schemas.microsoft.com/office/powerpoint/2010/main" val="42552990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836403" y="163722"/>
            <a:ext cx="4152900" cy="6496050"/>
          </a:xfrm>
          <a:prstGeom prst="rect">
            <a:avLst/>
          </a:prstGeom>
        </p:spPr>
      </p:pic>
      <p:pic>
        <p:nvPicPr>
          <p:cNvPr id="3" name="Picture 2"/>
          <p:cNvPicPr>
            <a:picLocks noChangeAspect="1"/>
          </p:cNvPicPr>
          <p:nvPr/>
        </p:nvPicPr>
        <p:blipFill>
          <a:blip r:embed="rId3"/>
          <a:stretch>
            <a:fillRect/>
          </a:stretch>
        </p:blipFill>
        <p:spPr>
          <a:xfrm>
            <a:off x="6974546" y="211347"/>
            <a:ext cx="4143375" cy="6448425"/>
          </a:xfrm>
          <a:prstGeom prst="rect">
            <a:avLst/>
          </a:prstGeom>
        </p:spPr>
      </p:pic>
    </p:spTree>
    <p:extLst>
      <p:ext uri="{BB962C8B-B14F-4D97-AF65-F5344CB8AC3E}">
        <p14:creationId xmlns:p14="http://schemas.microsoft.com/office/powerpoint/2010/main" val="15509295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170137" y="247919"/>
            <a:ext cx="4210050" cy="6448425"/>
          </a:xfrm>
          <a:prstGeom prst="rect">
            <a:avLst/>
          </a:prstGeom>
        </p:spPr>
      </p:pic>
      <p:pic>
        <p:nvPicPr>
          <p:cNvPr id="3" name="Picture 2"/>
          <p:cNvPicPr>
            <a:picLocks noChangeAspect="1"/>
          </p:cNvPicPr>
          <p:nvPr/>
        </p:nvPicPr>
        <p:blipFill>
          <a:blip r:embed="rId3"/>
          <a:stretch>
            <a:fillRect/>
          </a:stretch>
        </p:blipFill>
        <p:spPr>
          <a:xfrm>
            <a:off x="6665164" y="247919"/>
            <a:ext cx="4210050" cy="6448425"/>
          </a:xfrm>
          <a:prstGeom prst="rect">
            <a:avLst/>
          </a:prstGeom>
        </p:spPr>
      </p:pic>
    </p:spTree>
    <p:extLst>
      <p:ext uri="{BB962C8B-B14F-4D97-AF65-F5344CB8AC3E}">
        <p14:creationId xmlns:p14="http://schemas.microsoft.com/office/powerpoint/2010/main" val="29196854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008033" y="231565"/>
            <a:ext cx="4171950" cy="6429375"/>
          </a:xfrm>
          <a:prstGeom prst="rect">
            <a:avLst/>
          </a:prstGeom>
        </p:spPr>
      </p:pic>
      <p:pic>
        <p:nvPicPr>
          <p:cNvPr id="3" name="Picture 2"/>
          <p:cNvPicPr>
            <a:picLocks noChangeAspect="1"/>
          </p:cNvPicPr>
          <p:nvPr/>
        </p:nvPicPr>
        <p:blipFill>
          <a:blip r:embed="rId3"/>
          <a:stretch>
            <a:fillRect/>
          </a:stretch>
        </p:blipFill>
        <p:spPr>
          <a:xfrm>
            <a:off x="6481313" y="231565"/>
            <a:ext cx="4267200" cy="6429375"/>
          </a:xfrm>
          <a:prstGeom prst="rect">
            <a:avLst/>
          </a:prstGeom>
        </p:spPr>
      </p:pic>
    </p:spTree>
    <p:extLst>
      <p:ext uri="{BB962C8B-B14F-4D97-AF65-F5344CB8AC3E}">
        <p14:creationId xmlns:p14="http://schemas.microsoft.com/office/powerpoint/2010/main" val="2810307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392787" y="200833"/>
            <a:ext cx="5526926" cy="6458572"/>
          </a:xfrm>
          <a:prstGeom prst="rect">
            <a:avLst/>
          </a:prstGeom>
        </p:spPr>
      </p:pic>
    </p:spTree>
    <p:extLst>
      <p:ext uri="{BB962C8B-B14F-4D97-AF65-F5344CB8AC3E}">
        <p14:creationId xmlns:p14="http://schemas.microsoft.com/office/powerpoint/2010/main" val="32747350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79893" y="345058"/>
            <a:ext cx="10610491" cy="6185138"/>
          </a:xfrm>
        </p:spPr>
        <p:txBody>
          <a:bodyPr>
            <a:normAutofit/>
          </a:bodyPr>
          <a:lstStyle/>
          <a:p>
            <a:r>
              <a:rPr lang="en-GB" sz="4000" dirty="0" smtClean="0">
                <a:latin typeface="XCCW Joined PC7c" panose="03050602040000000000" pitchFamily="66" charset="0"/>
              </a:rPr>
              <a:t>These are words which a lot of children, in the recent practice </a:t>
            </a:r>
            <a:r>
              <a:rPr lang="en-GB" sz="4000" dirty="0" smtClean="0">
                <a:latin typeface="XCCW Joined PC7c" panose="03050602040000000000" pitchFamily="66" charset="0"/>
              </a:rPr>
              <a:t>checks, </a:t>
            </a:r>
            <a:r>
              <a:rPr lang="en-GB" sz="4000" dirty="0" smtClean="0">
                <a:latin typeface="XCCW Joined PC7c" panose="03050602040000000000" pitchFamily="66" charset="0"/>
              </a:rPr>
              <a:t>found tricky:</a:t>
            </a:r>
            <a:br>
              <a:rPr lang="en-GB" sz="4000" dirty="0" smtClean="0">
                <a:latin typeface="XCCW Joined PC7c" panose="03050602040000000000" pitchFamily="66" charset="0"/>
              </a:rPr>
            </a:br>
            <a:r>
              <a:rPr lang="en-GB" sz="4000" b="1" dirty="0">
                <a:latin typeface="XCCW Joined PC7c" panose="03050602040000000000" pitchFamily="66" charset="0"/>
              </a:rPr>
              <a:t>f</a:t>
            </a:r>
            <a:r>
              <a:rPr lang="en-GB" sz="4000" b="1" u="sng" dirty="0" smtClean="0">
                <a:latin typeface="XCCW Joined PC7c" panose="03050602040000000000" pitchFamily="66" charset="0"/>
              </a:rPr>
              <a:t>igh</a:t>
            </a:r>
            <a:r>
              <a:rPr lang="en-GB" sz="4000" b="1" dirty="0" smtClean="0">
                <a:latin typeface="XCCW Joined PC7c" panose="03050602040000000000" pitchFamily="66" charset="0"/>
              </a:rPr>
              <a:t>ters</a:t>
            </a:r>
            <a:r>
              <a:rPr lang="en-GB" sz="4000" b="1" dirty="0">
                <a:latin typeface="XCCW Joined PC7c" panose="03050602040000000000" pitchFamily="66" charset="0"/>
              </a:rPr>
              <a:t>, pumpkin, str</a:t>
            </a:r>
            <a:r>
              <a:rPr lang="en-GB" sz="4000" b="1" u="sng" dirty="0">
                <a:latin typeface="XCCW Joined PC7c" panose="03050602040000000000" pitchFamily="66" charset="0"/>
              </a:rPr>
              <a:t>i</a:t>
            </a:r>
            <a:r>
              <a:rPr lang="en-GB" sz="4000" b="1" dirty="0">
                <a:latin typeface="XCCW Joined PC7c" panose="03050602040000000000" pitchFamily="66" charset="0"/>
              </a:rPr>
              <a:t>p</a:t>
            </a:r>
            <a:r>
              <a:rPr lang="en-GB" sz="4000" b="1" u="sng" dirty="0">
                <a:latin typeface="XCCW Joined PC7c" panose="03050602040000000000" pitchFamily="66" charset="0"/>
              </a:rPr>
              <a:t>e</a:t>
            </a:r>
            <a:r>
              <a:rPr lang="en-GB" sz="4000" b="1" dirty="0">
                <a:latin typeface="XCCW Joined PC7c" panose="03050602040000000000" pitchFamily="66" charset="0"/>
              </a:rPr>
              <a:t>, cr</a:t>
            </a:r>
            <a:r>
              <a:rPr lang="en-GB" sz="4000" b="1" u="sng" dirty="0">
                <a:latin typeface="XCCW Joined PC7c" panose="03050602040000000000" pitchFamily="66" charset="0"/>
              </a:rPr>
              <a:t>ow</a:t>
            </a:r>
            <a:r>
              <a:rPr lang="en-GB" sz="4000" b="1" dirty="0">
                <a:latin typeface="XCCW Joined PC7c" panose="03050602040000000000" pitchFamily="66" charset="0"/>
              </a:rPr>
              <a:t>ds, r</a:t>
            </a:r>
            <a:r>
              <a:rPr lang="en-GB" sz="4000" b="1" u="sng" dirty="0">
                <a:latin typeface="XCCW Joined PC7c" panose="03050602040000000000" pitchFamily="66" charset="0"/>
              </a:rPr>
              <a:t>u</a:t>
            </a:r>
            <a:r>
              <a:rPr lang="en-GB" sz="4000" b="1" dirty="0">
                <a:latin typeface="XCCW Joined PC7c" panose="03050602040000000000" pitchFamily="66" charset="0"/>
              </a:rPr>
              <a:t>d</a:t>
            </a:r>
            <a:r>
              <a:rPr lang="en-GB" sz="4000" b="1" u="sng" dirty="0">
                <a:latin typeface="XCCW Joined PC7c" panose="03050602040000000000" pitchFamily="66" charset="0"/>
              </a:rPr>
              <a:t>e</a:t>
            </a:r>
            <a:r>
              <a:rPr lang="en-GB" sz="4000" b="1" dirty="0">
                <a:latin typeface="XCCW Joined PC7c" panose="03050602040000000000" pitchFamily="66" charset="0"/>
              </a:rPr>
              <a:t>, br</a:t>
            </a:r>
            <a:r>
              <a:rPr lang="en-GB" sz="4000" b="1" u="sng" dirty="0">
                <a:latin typeface="XCCW Joined PC7c" panose="03050602040000000000" pitchFamily="66" charset="0"/>
              </a:rPr>
              <a:t>ow</a:t>
            </a:r>
            <a:r>
              <a:rPr lang="en-GB" sz="4000" b="1" dirty="0">
                <a:latin typeface="XCCW Joined PC7c" panose="03050602040000000000" pitchFamily="66" charset="0"/>
              </a:rPr>
              <a:t>n, n</a:t>
            </a:r>
            <a:r>
              <a:rPr lang="en-GB" sz="4000" b="1" u="sng" dirty="0">
                <a:latin typeface="XCCW Joined PC7c" panose="03050602040000000000" pitchFamily="66" charset="0"/>
              </a:rPr>
              <a:t>igh</a:t>
            </a:r>
            <a:r>
              <a:rPr lang="en-GB" sz="4000" b="1" dirty="0">
                <a:latin typeface="XCCW Joined PC7c" panose="03050602040000000000" pitchFamily="66" charset="0"/>
              </a:rPr>
              <a:t>, </a:t>
            </a:r>
            <a:r>
              <a:rPr lang="en-GB" sz="4000" b="1" dirty="0" err="1">
                <a:latin typeface="XCCW Joined PC7c" panose="03050602040000000000" pitchFamily="66" charset="0"/>
              </a:rPr>
              <a:t>scr</a:t>
            </a:r>
            <a:r>
              <a:rPr lang="en-GB" sz="4000" b="1" u="sng" dirty="0" err="1">
                <a:latin typeface="XCCW Joined PC7c" panose="03050602040000000000" pitchFamily="66" charset="0"/>
              </a:rPr>
              <a:t>oy</a:t>
            </a:r>
            <a:r>
              <a:rPr lang="en-GB" sz="4000" b="1" dirty="0">
                <a:latin typeface="XCCW Joined PC7c" panose="03050602040000000000" pitchFamily="66" charset="0"/>
              </a:rPr>
              <a:t>, </a:t>
            </a:r>
            <a:r>
              <a:rPr lang="en-GB" sz="4000" b="1" dirty="0" err="1">
                <a:latin typeface="XCCW Joined PC7c" panose="03050602040000000000" pitchFamily="66" charset="0"/>
              </a:rPr>
              <a:t>strad</a:t>
            </a:r>
            <a:r>
              <a:rPr lang="en-GB" sz="4000" b="1" dirty="0">
                <a:latin typeface="XCCW Joined PC7c" panose="03050602040000000000" pitchFamily="66" charset="0"/>
              </a:rPr>
              <a:t>, </a:t>
            </a:r>
            <a:r>
              <a:rPr lang="en-GB" sz="4000" b="1" dirty="0" err="1">
                <a:latin typeface="XCCW Joined PC7c" panose="03050602040000000000" pitchFamily="66" charset="0"/>
              </a:rPr>
              <a:t>thrand</a:t>
            </a:r>
            <a:r>
              <a:rPr lang="en-GB" sz="4000" b="1" dirty="0">
                <a:latin typeface="XCCW Joined PC7c" panose="03050602040000000000" pitchFamily="66" charset="0"/>
              </a:rPr>
              <a:t>, </a:t>
            </a:r>
            <a:r>
              <a:rPr lang="en-GB" sz="4000" b="1" dirty="0" err="1">
                <a:latin typeface="XCCW Joined PC7c" panose="03050602040000000000" pitchFamily="66" charset="0"/>
              </a:rPr>
              <a:t>clisk</a:t>
            </a:r>
            <a:r>
              <a:rPr lang="en-GB" sz="4000" b="1" dirty="0">
                <a:latin typeface="XCCW Joined PC7c" panose="03050602040000000000" pitchFamily="66" charset="0"/>
              </a:rPr>
              <a:t>, </a:t>
            </a:r>
            <a:r>
              <a:rPr lang="en-GB" sz="4000" b="1" dirty="0" err="1">
                <a:latin typeface="XCCW Joined PC7c" panose="03050602040000000000" pitchFamily="66" charset="0"/>
              </a:rPr>
              <a:t>t</a:t>
            </a:r>
            <a:r>
              <a:rPr lang="en-GB" sz="4000" b="1" u="sng" dirty="0" err="1">
                <a:latin typeface="XCCW Joined PC7c" panose="03050602040000000000" pitchFamily="66" charset="0"/>
              </a:rPr>
              <a:t>a</a:t>
            </a:r>
            <a:r>
              <a:rPr lang="en-GB" sz="4000" b="1" dirty="0" err="1">
                <a:latin typeface="XCCW Joined PC7c" panose="03050602040000000000" pitchFamily="66" charset="0"/>
              </a:rPr>
              <a:t>b</a:t>
            </a:r>
            <a:r>
              <a:rPr lang="en-GB" sz="4000" b="1" u="sng" dirty="0" err="1">
                <a:latin typeface="XCCW Joined PC7c" panose="03050602040000000000" pitchFamily="66" charset="0"/>
              </a:rPr>
              <a:t>e</a:t>
            </a:r>
            <a:r>
              <a:rPr lang="en-GB" sz="4000" b="1" dirty="0">
                <a:latin typeface="XCCW Joined PC7c" panose="03050602040000000000" pitchFamily="66" charset="0"/>
              </a:rPr>
              <a:t>, </a:t>
            </a:r>
            <a:r>
              <a:rPr lang="en-GB" sz="4000" b="1" dirty="0" err="1">
                <a:latin typeface="XCCW Joined PC7c" panose="03050602040000000000" pitchFamily="66" charset="0"/>
              </a:rPr>
              <a:t>y</a:t>
            </a:r>
            <a:r>
              <a:rPr lang="en-GB" sz="4000" b="1" u="sng" dirty="0" err="1">
                <a:latin typeface="XCCW Joined PC7c" panose="03050602040000000000" pitchFamily="66" charset="0"/>
              </a:rPr>
              <a:t>ew</a:t>
            </a:r>
            <a:r>
              <a:rPr lang="en-GB" sz="4000" b="1" dirty="0" err="1">
                <a:latin typeface="XCCW Joined PC7c" panose="03050602040000000000" pitchFamily="66" charset="0"/>
              </a:rPr>
              <a:t>n</a:t>
            </a:r>
            <a:r>
              <a:rPr lang="en-GB" sz="4000" b="1" dirty="0">
                <a:latin typeface="XCCW Joined PC7c" panose="03050602040000000000" pitchFamily="66" charset="0"/>
              </a:rPr>
              <a:t>, </a:t>
            </a:r>
            <a:r>
              <a:rPr lang="en-GB" sz="4000" b="1" dirty="0" err="1">
                <a:latin typeface="XCCW Joined PC7c" panose="03050602040000000000" pitchFamily="66" charset="0"/>
              </a:rPr>
              <a:t>cl</a:t>
            </a:r>
            <a:r>
              <a:rPr lang="en-GB" sz="4000" b="1" u="sng" dirty="0" err="1">
                <a:latin typeface="XCCW Joined PC7c" panose="03050602040000000000" pitchFamily="66" charset="0"/>
              </a:rPr>
              <a:t>ai</a:t>
            </a:r>
            <a:r>
              <a:rPr lang="en-GB" sz="4000" b="1" dirty="0" err="1">
                <a:latin typeface="XCCW Joined PC7c" panose="03050602040000000000" pitchFamily="66" charset="0"/>
              </a:rPr>
              <a:t>n</a:t>
            </a:r>
            <a:r>
              <a:rPr lang="en-GB" sz="4000" b="1" dirty="0">
                <a:latin typeface="XCCW Joined PC7c" panose="03050602040000000000" pitchFamily="66" charset="0"/>
              </a:rPr>
              <a:t>, </a:t>
            </a:r>
            <a:r>
              <a:rPr lang="en-GB" sz="4000" b="1" dirty="0" err="1">
                <a:latin typeface="XCCW Joined PC7c" panose="03050602040000000000" pitchFamily="66" charset="0"/>
              </a:rPr>
              <a:t>j</a:t>
            </a:r>
            <a:r>
              <a:rPr lang="en-GB" sz="4000" b="1" u="sng" dirty="0" err="1">
                <a:latin typeface="XCCW Joined PC7c" panose="03050602040000000000" pitchFamily="66" charset="0"/>
              </a:rPr>
              <a:t>air</a:t>
            </a:r>
            <a:r>
              <a:rPr lang="en-GB" sz="4000" b="1" dirty="0">
                <a:latin typeface="XCCW Joined PC7c" panose="03050602040000000000" pitchFamily="66" charset="0"/>
              </a:rPr>
              <a:t>, dress, </a:t>
            </a:r>
            <a:r>
              <a:rPr lang="en-GB" sz="4000" b="1" dirty="0" err="1">
                <a:latin typeface="XCCW Joined PC7c" panose="03050602040000000000" pitchFamily="66" charset="0"/>
              </a:rPr>
              <a:t>h</a:t>
            </a:r>
            <a:r>
              <a:rPr lang="en-GB" sz="4000" b="1" u="sng" dirty="0" err="1">
                <a:latin typeface="XCCW Joined PC7c" panose="03050602040000000000" pitchFamily="66" charset="0"/>
              </a:rPr>
              <a:t>ar</a:t>
            </a:r>
            <a:r>
              <a:rPr lang="en-GB" sz="4000" b="1" dirty="0" err="1">
                <a:latin typeface="XCCW Joined PC7c" panose="03050602040000000000" pitchFamily="66" charset="0"/>
              </a:rPr>
              <a:t>nd</a:t>
            </a:r>
            <a:r>
              <a:rPr lang="en-GB" sz="4000" b="1" dirty="0">
                <a:latin typeface="XCCW Joined PC7c" panose="03050602040000000000" pitchFamily="66" charset="0"/>
              </a:rPr>
              <a:t>, </a:t>
            </a:r>
            <a:r>
              <a:rPr lang="en-GB" sz="4000" b="1" dirty="0" err="1">
                <a:latin typeface="XCCW Joined PC7c" panose="03050602040000000000" pitchFamily="66" charset="0"/>
              </a:rPr>
              <a:t>bulm</a:t>
            </a:r>
            <a:r>
              <a:rPr lang="en-GB" sz="4000" b="1" dirty="0">
                <a:latin typeface="XCCW Joined PC7c" panose="03050602040000000000" pitchFamily="66" charset="0"/>
              </a:rPr>
              <a:t>, </a:t>
            </a:r>
            <a:r>
              <a:rPr lang="en-GB" sz="4000" b="1" dirty="0" err="1">
                <a:latin typeface="XCCW Joined PC7c" panose="03050602040000000000" pitchFamily="66" charset="0"/>
              </a:rPr>
              <a:t>th</a:t>
            </a:r>
            <a:r>
              <a:rPr lang="en-GB" sz="4000" b="1" u="sng" dirty="0" err="1">
                <a:latin typeface="XCCW Joined PC7c" panose="03050602040000000000" pitchFamily="66" charset="0"/>
              </a:rPr>
              <a:t>ar</a:t>
            </a:r>
            <a:r>
              <a:rPr lang="en-GB" sz="4000" b="1" dirty="0" err="1">
                <a:latin typeface="XCCW Joined PC7c" panose="03050602040000000000" pitchFamily="66" charset="0"/>
              </a:rPr>
              <a:t>d</a:t>
            </a:r>
            <a:r>
              <a:rPr lang="en-GB" sz="4000" b="1" dirty="0">
                <a:latin typeface="XCCW Joined PC7c" panose="03050602040000000000" pitchFamily="66" charset="0"/>
              </a:rPr>
              <a:t>, </a:t>
            </a:r>
            <a:r>
              <a:rPr lang="en-GB" sz="4000" b="1" dirty="0" err="1" smtClean="0">
                <a:latin typeface="XCCW Joined PC7c" panose="03050602040000000000" pitchFamily="66" charset="0"/>
              </a:rPr>
              <a:t>f</a:t>
            </a:r>
            <a:r>
              <a:rPr lang="en-GB" sz="4000" b="1" u="sng" dirty="0" err="1" smtClean="0">
                <a:latin typeface="XCCW Joined PC7c" panose="03050602040000000000" pitchFamily="66" charset="0"/>
              </a:rPr>
              <a:t>oi</a:t>
            </a:r>
            <a:r>
              <a:rPr lang="en-GB" sz="4000" b="1" dirty="0" err="1" smtClean="0">
                <a:latin typeface="XCCW Joined PC7c" panose="03050602040000000000" pitchFamily="66" charset="0"/>
              </a:rPr>
              <a:t>d</a:t>
            </a:r>
            <a:r>
              <a:rPr lang="en-GB" sz="4000" b="1" dirty="0" smtClean="0">
                <a:latin typeface="XCCW Joined PC7c" panose="03050602040000000000" pitchFamily="66" charset="0"/>
              </a:rPr>
              <a:t>, </a:t>
            </a:r>
            <a:r>
              <a:rPr lang="en-GB" sz="4000" b="1" dirty="0" err="1" smtClean="0">
                <a:latin typeface="XCCW Joined PC7c" panose="03050602040000000000" pitchFamily="66" charset="0"/>
              </a:rPr>
              <a:t>sl</a:t>
            </a:r>
            <a:r>
              <a:rPr lang="en-GB" sz="4000" b="1" u="sng" dirty="0" err="1" smtClean="0">
                <a:latin typeface="XCCW Joined PC7c" panose="03050602040000000000" pitchFamily="66" charset="0"/>
              </a:rPr>
              <a:t>ir</a:t>
            </a:r>
            <a:r>
              <a:rPr lang="en-GB" sz="4000" b="1" dirty="0" err="1" smtClean="0">
                <a:latin typeface="XCCW Joined PC7c" panose="03050602040000000000" pitchFamily="66" charset="0"/>
              </a:rPr>
              <a:t>t</a:t>
            </a:r>
            <a:r>
              <a:rPr lang="en-GB" sz="4000" b="1" dirty="0" smtClean="0">
                <a:latin typeface="XCCW Joined PC7c" panose="03050602040000000000" pitchFamily="66" charset="0"/>
              </a:rPr>
              <a:t>, </a:t>
            </a:r>
            <a:r>
              <a:rPr lang="en-GB" sz="4000" b="1" dirty="0" err="1" smtClean="0">
                <a:latin typeface="XCCW Joined PC7c" panose="03050602040000000000" pitchFamily="66" charset="0"/>
              </a:rPr>
              <a:t>w</a:t>
            </a:r>
            <a:r>
              <a:rPr lang="en-GB" sz="4000" b="1" u="sng" dirty="0" err="1" smtClean="0">
                <a:latin typeface="XCCW Joined PC7c" panose="03050602040000000000" pitchFamily="66" charset="0"/>
              </a:rPr>
              <a:t>ea</a:t>
            </a:r>
            <a:r>
              <a:rPr lang="en-GB" sz="4000" b="1" dirty="0" err="1" smtClean="0">
                <a:latin typeface="XCCW Joined PC7c" panose="03050602040000000000" pitchFamily="66" charset="0"/>
              </a:rPr>
              <a:t>f</a:t>
            </a:r>
            <a:r>
              <a:rPr lang="en-GB" sz="4000" b="1" dirty="0" smtClean="0">
                <a:latin typeface="XCCW Joined PC7c" panose="03050602040000000000" pitchFamily="66" charset="0"/>
              </a:rPr>
              <a:t>, </a:t>
            </a:r>
            <a:r>
              <a:rPr lang="en-GB" sz="4000" b="1" dirty="0" err="1" smtClean="0">
                <a:latin typeface="XCCW Joined PC7c" panose="03050602040000000000" pitchFamily="66" charset="0"/>
              </a:rPr>
              <a:t>p</a:t>
            </a:r>
            <a:r>
              <a:rPr lang="en-GB" sz="4000" b="1" u="sng" dirty="0" err="1" smtClean="0">
                <a:latin typeface="XCCW Joined PC7c" panose="03050602040000000000" pitchFamily="66" charset="0"/>
              </a:rPr>
              <a:t>o</a:t>
            </a:r>
            <a:r>
              <a:rPr lang="en-GB" sz="4000" b="1" dirty="0" err="1" smtClean="0">
                <a:latin typeface="XCCW Joined PC7c" panose="03050602040000000000" pitchFamily="66" charset="0"/>
              </a:rPr>
              <a:t>b</a:t>
            </a:r>
            <a:r>
              <a:rPr lang="en-GB" sz="4000" b="1" u="sng" dirty="0" err="1" smtClean="0">
                <a:latin typeface="XCCW Joined PC7c" panose="03050602040000000000" pitchFamily="66" charset="0"/>
              </a:rPr>
              <a:t>e</a:t>
            </a:r>
            <a:r>
              <a:rPr lang="en-GB" sz="4000" b="1" dirty="0" smtClean="0">
                <a:latin typeface="XCCW Joined PC7c" panose="03050602040000000000" pitchFamily="66" charset="0"/>
              </a:rPr>
              <a:t>, </a:t>
            </a:r>
            <a:r>
              <a:rPr lang="en-GB" sz="4000" b="1" dirty="0" err="1" smtClean="0">
                <a:latin typeface="XCCW Joined PC7c" panose="03050602040000000000" pitchFamily="66" charset="0"/>
              </a:rPr>
              <a:t>spl</a:t>
            </a:r>
            <a:r>
              <a:rPr lang="en-GB" sz="4000" b="1" u="sng" dirty="0" err="1" smtClean="0">
                <a:latin typeface="XCCW Joined PC7c" panose="03050602040000000000" pitchFamily="66" charset="0"/>
              </a:rPr>
              <a:t>o</a:t>
            </a:r>
            <a:r>
              <a:rPr lang="en-GB" sz="4000" b="1" dirty="0" err="1" smtClean="0">
                <a:latin typeface="XCCW Joined PC7c" panose="03050602040000000000" pitchFamily="66" charset="0"/>
              </a:rPr>
              <a:t>t</a:t>
            </a:r>
            <a:r>
              <a:rPr lang="en-GB" sz="4000" b="1" u="sng" dirty="0" err="1" smtClean="0">
                <a:latin typeface="XCCW Joined PC7c" panose="03050602040000000000" pitchFamily="66" charset="0"/>
              </a:rPr>
              <a:t>e</a:t>
            </a:r>
            <a:r>
              <a:rPr lang="en-GB" sz="4000" b="1" dirty="0" smtClean="0">
                <a:latin typeface="XCCW Joined PC7c" panose="03050602040000000000" pitchFamily="66" charset="0"/>
              </a:rPr>
              <a:t>, tw</a:t>
            </a:r>
            <a:r>
              <a:rPr lang="en-GB" sz="4000" b="1" u="sng" dirty="0" smtClean="0">
                <a:latin typeface="XCCW Joined PC7c" panose="03050602040000000000" pitchFamily="66" charset="0"/>
              </a:rPr>
              <a:t>i</a:t>
            </a:r>
            <a:r>
              <a:rPr lang="en-GB" sz="4000" b="1" dirty="0" smtClean="0">
                <a:latin typeface="XCCW Joined PC7c" panose="03050602040000000000" pitchFamily="66" charset="0"/>
              </a:rPr>
              <a:t>c</a:t>
            </a:r>
            <a:r>
              <a:rPr lang="en-GB" sz="4000" b="1" u="sng" dirty="0" smtClean="0">
                <a:latin typeface="XCCW Joined PC7c" panose="03050602040000000000" pitchFamily="66" charset="0"/>
              </a:rPr>
              <a:t>e</a:t>
            </a:r>
            <a:r>
              <a:rPr lang="en-GB" sz="4000" b="1" dirty="0" smtClean="0">
                <a:latin typeface="XCCW Joined PC7c" panose="03050602040000000000" pitchFamily="66" charset="0"/>
              </a:rPr>
              <a:t>, str</a:t>
            </a:r>
            <a:r>
              <a:rPr lang="en-GB" sz="4000" b="1" u="sng" dirty="0" smtClean="0">
                <a:latin typeface="XCCW Joined PC7c" panose="03050602040000000000" pitchFamily="66" charset="0"/>
              </a:rPr>
              <a:t>i</a:t>
            </a:r>
            <a:r>
              <a:rPr lang="en-GB" sz="4000" b="1" dirty="0" smtClean="0">
                <a:latin typeface="XCCW Joined PC7c" panose="03050602040000000000" pitchFamily="66" charset="0"/>
              </a:rPr>
              <a:t>k</a:t>
            </a:r>
            <a:r>
              <a:rPr lang="en-GB" sz="4000" b="1" u="sng" dirty="0" smtClean="0">
                <a:latin typeface="XCCW Joined PC7c" panose="03050602040000000000" pitchFamily="66" charset="0"/>
              </a:rPr>
              <a:t>e</a:t>
            </a:r>
            <a:r>
              <a:rPr lang="en-GB" sz="4000" b="1" dirty="0" smtClean="0">
                <a:latin typeface="XCCW Joined PC7c" panose="03050602040000000000" pitchFamily="66" charset="0"/>
              </a:rPr>
              <a:t>, s</a:t>
            </a:r>
            <a:r>
              <a:rPr lang="en-GB" sz="4000" b="1" u="sng" dirty="0" smtClean="0">
                <a:latin typeface="XCCW Joined PC7c" panose="03050602040000000000" pitchFamily="66" charset="0"/>
              </a:rPr>
              <a:t>au</a:t>
            </a:r>
            <a:r>
              <a:rPr lang="en-GB" sz="4000" b="1" dirty="0" smtClean="0">
                <a:latin typeface="XCCW Joined PC7c" panose="03050602040000000000" pitchFamily="66" charset="0"/>
              </a:rPr>
              <a:t>cers.</a:t>
            </a:r>
            <a:r>
              <a:rPr lang="en-GB" dirty="0"/>
              <a:t/>
            </a:r>
            <a:br>
              <a:rPr lang="en-GB" dirty="0"/>
            </a:br>
            <a:endParaRPr lang="en-GB" dirty="0"/>
          </a:p>
        </p:txBody>
      </p:sp>
    </p:spTree>
    <p:extLst>
      <p:ext uri="{BB962C8B-B14F-4D97-AF65-F5344CB8AC3E}">
        <p14:creationId xmlns:p14="http://schemas.microsoft.com/office/powerpoint/2010/main" val="13221729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4015" y="724619"/>
            <a:ext cx="10826151" cy="6801862"/>
          </a:xfrm>
          <a:prstGeom prst="rect">
            <a:avLst/>
          </a:prstGeom>
          <a:noFill/>
        </p:spPr>
        <p:txBody>
          <a:bodyPr wrap="square" rtlCol="0">
            <a:spAutoFit/>
          </a:bodyPr>
          <a:lstStyle/>
          <a:p>
            <a:r>
              <a:rPr lang="en-GB" sz="2800" b="1" dirty="0" smtClean="0">
                <a:latin typeface="XCCW Joined PC7c" panose="03050602040000000000" pitchFamily="66" charset="0"/>
              </a:rPr>
              <a:t>These are the sounds that often trip the children up:</a:t>
            </a:r>
          </a:p>
          <a:p>
            <a:endParaRPr lang="en-GB" sz="2800" dirty="0">
              <a:latin typeface="XCCW Joined PC7c" panose="03050602040000000000" pitchFamily="66" charset="0"/>
            </a:endParaRPr>
          </a:p>
          <a:p>
            <a:r>
              <a:rPr lang="en-GB" sz="2800" dirty="0">
                <a:latin typeface="XCCW Joined PC7c" panose="03050602040000000000" pitchFamily="66" charset="0"/>
              </a:rPr>
              <a:t>o</a:t>
            </a:r>
            <a:r>
              <a:rPr lang="en-GB" sz="2800" dirty="0" smtClean="0">
                <a:latin typeface="XCCW Joined PC7c" panose="03050602040000000000" pitchFamily="66" charset="0"/>
              </a:rPr>
              <a:t>r		</a:t>
            </a:r>
            <a:r>
              <a:rPr lang="en-GB" sz="2800" dirty="0" err="1" smtClean="0">
                <a:latin typeface="XCCW Joined PC7c" panose="03050602040000000000" pitchFamily="66" charset="0"/>
              </a:rPr>
              <a:t>ar</a:t>
            </a:r>
            <a:r>
              <a:rPr lang="en-GB" sz="2800" dirty="0" smtClean="0">
                <a:latin typeface="XCCW Joined PC7c" panose="03050602040000000000" pitchFamily="66" charset="0"/>
              </a:rPr>
              <a:t>		</a:t>
            </a:r>
            <a:r>
              <a:rPr lang="en-GB" sz="2800" dirty="0" err="1" smtClean="0">
                <a:latin typeface="XCCW Joined PC7c" panose="03050602040000000000" pitchFamily="66" charset="0"/>
              </a:rPr>
              <a:t>er</a:t>
            </a:r>
            <a:r>
              <a:rPr lang="en-GB" sz="2800" dirty="0" smtClean="0">
                <a:latin typeface="XCCW Joined PC7c" panose="03050602040000000000" pitchFamily="66" charset="0"/>
              </a:rPr>
              <a:t>		</a:t>
            </a:r>
            <a:r>
              <a:rPr lang="en-GB" sz="2800" dirty="0" err="1" smtClean="0">
                <a:latin typeface="XCCW Joined PC7c" panose="03050602040000000000" pitchFamily="66" charset="0"/>
              </a:rPr>
              <a:t>ir</a:t>
            </a:r>
            <a:endParaRPr lang="en-GB" sz="2800" dirty="0" smtClean="0">
              <a:latin typeface="XCCW Joined PC7c" panose="03050602040000000000" pitchFamily="66" charset="0"/>
            </a:endParaRPr>
          </a:p>
          <a:p>
            <a:endParaRPr lang="en-GB" sz="2800" dirty="0">
              <a:latin typeface="XCCW Joined PC7c" panose="03050602040000000000" pitchFamily="66" charset="0"/>
            </a:endParaRPr>
          </a:p>
          <a:p>
            <a:r>
              <a:rPr lang="en-GB" sz="2800" dirty="0" err="1" smtClean="0">
                <a:latin typeface="XCCW Joined PC7c" panose="03050602040000000000" pitchFamily="66" charset="0"/>
              </a:rPr>
              <a:t>ea</a:t>
            </a:r>
            <a:r>
              <a:rPr lang="en-GB" sz="2800" dirty="0" smtClean="0">
                <a:latin typeface="XCCW Joined PC7c" panose="03050602040000000000" pitchFamily="66" charset="0"/>
              </a:rPr>
              <a:t>		</a:t>
            </a:r>
            <a:r>
              <a:rPr lang="en-GB" sz="2800" dirty="0" err="1" smtClean="0">
                <a:latin typeface="XCCW Joined PC7c" panose="03050602040000000000" pitchFamily="66" charset="0"/>
              </a:rPr>
              <a:t>igh</a:t>
            </a:r>
            <a:endParaRPr lang="en-GB" sz="2800" dirty="0" smtClean="0">
              <a:latin typeface="XCCW Joined PC7c" panose="03050602040000000000" pitchFamily="66" charset="0"/>
            </a:endParaRPr>
          </a:p>
          <a:p>
            <a:endParaRPr lang="en-GB" sz="2800" dirty="0">
              <a:latin typeface="XCCW Joined PC7c" panose="03050602040000000000" pitchFamily="66" charset="0"/>
            </a:endParaRPr>
          </a:p>
          <a:p>
            <a:r>
              <a:rPr lang="en-GB" sz="2800" dirty="0">
                <a:latin typeface="XCCW Joined PC7c" panose="03050602040000000000" pitchFamily="66" charset="0"/>
              </a:rPr>
              <a:t>o</a:t>
            </a:r>
            <a:r>
              <a:rPr lang="en-GB" sz="2800" dirty="0" smtClean="0">
                <a:latin typeface="XCCW Joined PC7c" panose="03050602040000000000" pitchFamily="66" charset="0"/>
              </a:rPr>
              <a:t>i</a:t>
            </a:r>
          </a:p>
          <a:p>
            <a:endParaRPr lang="en-GB" sz="2800" dirty="0">
              <a:latin typeface="XCCW Joined PC7c" panose="03050602040000000000" pitchFamily="66" charset="0"/>
            </a:endParaRPr>
          </a:p>
          <a:p>
            <a:r>
              <a:rPr lang="en-GB" sz="2800" dirty="0" smtClean="0">
                <a:latin typeface="XCCW Joined PC7c" panose="03050602040000000000" pitchFamily="66" charset="0"/>
              </a:rPr>
              <a:t>Split diagraphs - </a:t>
            </a:r>
            <a:r>
              <a:rPr lang="en-GB" sz="2800" dirty="0" err="1" smtClean="0">
                <a:latin typeface="XCCW Joined PC7c" panose="03050602040000000000" pitchFamily="66" charset="0"/>
              </a:rPr>
              <a:t>o_e</a:t>
            </a:r>
            <a:r>
              <a:rPr lang="en-GB" sz="2800" dirty="0" smtClean="0">
                <a:latin typeface="XCCW Joined PC7c" panose="03050602040000000000" pitchFamily="66" charset="0"/>
              </a:rPr>
              <a:t> 	</a:t>
            </a:r>
            <a:r>
              <a:rPr lang="en-GB" sz="2800" dirty="0" err="1" smtClean="0">
                <a:latin typeface="XCCW Joined PC7c" panose="03050602040000000000" pitchFamily="66" charset="0"/>
              </a:rPr>
              <a:t>a_e</a:t>
            </a:r>
            <a:r>
              <a:rPr lang="en-GB" sz="2800" dirty="0" smtClean="0">
                <a:latin typeface="XCCW Joined PC7c" panose="03050602040000000000" pitchFamily="66" charset="0"/>
              </a:rPr>
              <a:t>	</a:t>
            </a:r>
            <a:r>
              <a:rPr lang="en-GB" sz="2800" dirty="0" err="1" smtClean="0">
                <a:latin typeface="XCCW Joined PC7c" panose="03050602040000000000" pitchFamily="66" charset="0"/>
              </a:rPr>
              <a:t>e_e</a:t>
            </a:r>
            <a:r>
              <a:rPr lang="en-GB" sz="2800" dirty="0" smtClean="0">
                <a:latin typeface="XCCW Joined PC7c" panose="03050602040000000000" pitchFamily="66" charset="0"/>
              </a:rPr>
              <a:t>	</a:t>
            </a:r>
            <a:r>
              <a:rPr lang="en-GB" sz="2800" dirty="0" err="1" smtClean="0">
                <a:latin typeface="XCCW Joined PC7c" panose="03050602040000000000" pitchFamily="66" charset="0"/>
              </a:rPr>
              <a:t>i_e</a:t>
            </a:r>
            <a:r>
              <a:rPr lang="en-GB" sz="2800" dirty="0">
                <a:latin typeface="XCCW Joined PC7c" panose="03050602040000000000" pitchFamily="66" charset="0"/>
              </a:rPr>
              <a:t> </a:t>
            </a:r>
            <a:r>
              <a:rPr lang="en-GB" sz="2800" dirty="0" smtClean="0">
                <a:latin typeface="XCCW Joined PC7c" panose="03050602040000000000" pitchFamily="66" charset="0"/>
              </a:rPr>
              <a:t>	</a:t>
            </a:r>
            <a:r>
              <a:rPr lang="en-GB" sz="2800" dirty="0" err="1" smtClean="0">
                <a:latin typeface="XCCW Joined PC7c" panose="03050602040000000000" pitchFamily="66" charset="0"/>
              </a:rPr>
              <a:t>u_e</a:t>
            </a:r>
            <a:r>
              <a:rPr lang="en-GB" sz="2800" dirty="0" smtClean="0">
                <a:latin typeface="XCCW Joined PC7c" panose="03050602040000000000" pitchFamily="66" charset="0"/>
              </a:rPr>
              <a:t>	</a:t>
            </a:r>
          </a:p>
          <a:p>
            <a:endParaRPr lang="en-GB" sz="2800" dirty="0">
              <a:latin typeface="XCCW Joined PC7c" panose="03050602040000000000" pitchFamily="66" charset="0"/>
            </a:endParaRPr>
          </a:p>
          <a:p>
            <a:r>
              <a:rPr lang="en-GB" sz="2800" dirty="0" smtClean="0">
                <a:latin typeface="XCCW Joined PC7c" panose="03050602040000000000" pitchFamily="66" charset="0"/>
              </a:rPr>
              <a:t>c/s </a:t>
            </a:r>
            <a:r>
              <a:rPr lang="en-GB" sz="2800" dirty="0" err="1" smtClean="0">
                <a:latin typeface="XCCW Joined PC7c" panose="03050602040000000000" pitchFamily="66" charset="0"/>
              </a:rPr>
              <a:t>eg</a:t>
            </a:r>
            <a:r>
              <a:rPr lang="en-GB" sz="2800" dirty="0" smtClean="0">
                <a:latin typeface="XCCW Joined PC7c" panose="03050602040000000000" pitchFamily="66" charset="0"/>
              </a:rPr>
              <a:t>. saucer, circus, twice</a:t>
            </a:r>
          </a:p>
          <a:p>
            <a:endParaRPr lang="en-GB" sz="2800" dirty="0">
              <a:latin typeface="XCCW Joined PC7c" panose="03050602040000000000" pitchFamily="66" charset="0"/>
            </a:endParaRPr>
          </a:p>
          <a:p>
            <a:r>
              <a:rPr lang="en-GB" sz="2800" dirty="0" smtClean="0">
                <a:latin typeface="XCCW Joined PC7c" panose="03050602040000000000" pitchFamily="66" charset="0"/>
              </a:rPr>
              <a:t>au	aw</a:t>
            </a:r>
          </a:p>
          <a:p>
            <a:endParaRPr lang="en-GB" dirty="0"/>
          </a:p>
          <a:p>
            <a:endParaRPr lang="en-GB" dirty="0" smtClean="0"/>
          </a:p>
          <a:p>
            <a:endParaRPr lang="en-GB" dirty="0" smtClean="0"/>
          </a:p>
          <a:p>
            <a:endParaRPr lang="en-GB" dirty="0"/>
          </a:p>
        </p:txBody>
      </p:sp>
    </p:spTree>
    <p:extLst>
      <p:ext uri="{BB962C8B-B14F-4D97-AF65-F5344CB8AC3E}">
        <p14:creationId xmlns:p14="http://schemas.microsoft.com/office/powerpoint/2010/main" val="3044627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40279" y="750498"/>
            <a:ext cx="10248181" cy="5469147"/>
          </a:xfrm>
        </p:spPr>
        <p:txBody>
          <a:bodyPr>
            <a:normAutofit fontScale="90000"/>
          </a:bodyPr>
          <a:lstStyle/>
          <a:p>
            <a:r>
              <a:rPr lang="en-GB" sz="4000" dirty="0">
                <a:latin typeface="XCCW Joined PC7c" panose="03050602040000000000" pitchFamily="66" charset="0"/>
              </a:rPr>
              <a:t>T</a:t>
            </a:r>
            <a:r>
              <a:rPr lang="en-GB" sz="4000" dirty="0" smtClean="0">
                <a:latin typeface="XCCW Joined PC7c" panose="03050602040000000000" pitchFamily="66" charset="0"/>
              </a:rPr>
              <a:t>hese </a:t>
            </a:r>
            <a:r>
              <a:rPr lang="en-GB" sz="4000" dirty="0" smtClean="0">
                <a:latin typeface="XCCW Joined PC7c" panose="03050602040000000000" pitchFamily="66" charset="0"/>
              </a:rPr>
              <a:t>graphemes </a:t>
            </a:r>
            <a:r>
              <a:rPr lang="en-GB" sz="4000" dirty="0" smtClean="0">
                <a:latin typeface="XCCW Joined PC7c" panose="03050602040000000000" pitchFamily="66" charset="0"/>
              </a:rPr>
              <a:t>will be practised in our phonics sessions in school.</a:t>
            </a:r>
            <a:br>
              <a:rPr lang="en-GB" sz="4000" dirty="0" smtClean="0">
                <a:latin typeface="XCCW Joined PC7c" panose="03050602040000000000" pitchFamily="66" charset="0"/>
              </a:rPr>
            </a:br>
            <a:r>
              <a:rPr lang="en-GB" sz="4000" dirty="0">
                <a:latin typeface="XCCW Joined PC7c" panose="03050602040000000000" pitchFamily="66" charset="0"/>
              </a:rPr>
              <a:t/>
            </a:r>
            <a:br>
              <a:rPr lang="en-GB" sz="4000" dirty="0">
                <a:latin typeface="XCCW Joined PC7c" panose="03050602040000000000" pitchFamily="66" charset="0"/>
              </a:rPr>
            </a:br>
            <a:r>
              <a:rPr lang="en-GB" sz="4000" dirty="0" smtClean="0">
                <a:latin typeface="XCCW Joined PC7c" panose="03050602040000000000" pitchFamily="66" charset="0"/>
              </a:rPr>
              <a:t>Quite understandably, children can struggle to read nonsense words as they try to make them make sense as when reading a book. With this in mind we will be focussing on reading nonsense words during phonics. </a:t>
            </a:r>
            <a:endParaRPr lang="en-GB" sz="4000" dirty="0">
              <a:latin typeface="XCCW Joined PC7c" panose="03050602040000000000" pitchFamily="66" charset="0"/>
            </a:endParaRPr>
          </a:p>
        </p:txBody>
      </p:sp>
    </p:spTree>
    <p:extLst>
      <p:ext uri="{BB962C8B-B14F-4D97-AF65-F5344CB8AC3E}">
        <p14:creationId xmlns:p14="http://schemas.microsoft.com/office/powerpoint/2010/main" val="14318137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4453" y="207035"/>
            <a:ext cx="11378241" cy="6586418"/>
          </a:xfrm>
          <a:prstGeom prst="rect">
            <a:avLst/>
          </a:prstGeom>
        </p:spPr>
        <p:txBody>
          <a:bodyPr wrap="square">
            <a:spAutoFit/>
          </a:bodyPr>
          <a:lstStyle/>
          <a:p>
            <a:r>
              <a:rPr lang="en-GB" sz="3000" b="1" i="0" dirty="0" smtClean="0">
                <a:effectLst/>
                <a:latin typeface="XCCW Joined PC7c" panose="03050602040000000000" pitchFamily="66" charset="0"/>
              </a:rPr>
              <a:t>Is there a pass mark?</a:t>
            </a:r>
          </a:p>
          <a:p>
            <a:r>
              <a:rPr lang="en-GB" sz="3000" b="0" i="0" dirty="0" smtClean="0">
                <a:effectLst/>
                <a:latin typeface="XCCW Joined PC7c" panose="03050602040000000000" pitchFamily="66" charset="0"/>
              </a:rPr>
              <a:t>The check is not about passing or failing but checking appropriate progress is being made. If children do not reach the required standard we will look at ways which we can support them</a:t>
            </a:r>
            <a:r>
              <a:rPr lang="en-GB" sz="3000" b="0" i="0" dirty="0" smtClean="0">
                <a:effectLst/>
                <a:latin typeface="XCCW Joined PC7c" panose="03050602040000000000" pitchFamily="66" charset="0"/>
              </a:rPr>
              <a:t>.</a:t>
            </a:r>
          </a:p>
          <a:p>
            <a:endParaRPr lang="en-GB" sz="3000" dirty="0">
              <a:latin typeface="XCCW Joined PC7c" panose="03050602040000000000" pitchFamily="66" charset="0"/>
            </a:endParaRPr>
          </a:p>
          <a:p>
            <a:r>
              <a:rPr lang="en-GB" sz="3000" b="0" i="0" dirty="0" smtClean="0">
                <a:effectLst/>
                <a:latin typeface="XCCW Joined PC7c" panose="03050602040000000000" pitchFamily="66" charset="0"/>
              </a:rPr>
              <a:t>Children </a:t>
            </a:r>
            <a:r>
              <a:rPr lang="en-GB" sz="3000" b="0" i="0" dirty="0" smtClean="0">
                <a:effectLst/>
                <a:latin typeface="XCCW Joined PC7c" panose="03050602040000000000" pitchFamily="66" charset="0"/>
              </a:rPr>
              <a:t>progress at different speeds so not reaching the threshold score does not mean there is a serious problem. Your child will re-sit the check the following summer term</a:t>
            </a:r>
            <a:r>
              <a:rPr lang="en-GB" sz="3000" b="0" i="0" dirty="0" smtClean="0">
                <a:effectLst/>
                <a:latin typeface="XCCW Joined PC7c" panose="03050602040000000000" pitchFamily="66" charset="0"/>
              </a:rPr>
              <a:t>.</a:t>
            </a:r>
          </a:p>
          <a:p>
            <a:endParaRPr lang="en-GB" sz="3000" b="0" i="0" dirty="0" smtClean="0">
              <a:effectLst/>
              <a:latin typeface="XCCW Joined PC7c" panose="03050602040000000000" pitchFamily="66" charset="0"/>
            </a:endParaRPr>
          </a:p>
          <a:p>
            <a:r>
              <a:rPr lang="en-GB" sz="3000" dirty="0">
                <a:latin typeface="XCCW Joined PC7c" panose="03050602040000000000" pitchFamily="66" charset="0"/>
              </a:rPr>
              <a:t>In </a:t>
            </a:r>
            <a:r>
              <a:rPr lang="en-GB" sz="3000" dirty="0" smtClean="0">
                <a:latin typeface="XCCW Joined PC7c" panose="03050602040000000000" pitchFamily="66" charset="0"/>
              </a:rPr>
              <a:t>the years 2013-2017 </a:t>
            </a:r>
            <a:r>
              <a:rPr lang="en-GB" sz="3000" dirty="0">
                <a:latin typeface="XCCW Joined PC7c" panose="03050602040000000000" pitchFamily="66" charset="0"/>
              </a:rPr>
              <a:t>the "pass threshold" was 32, which means children had to read at least 32 words out of 40 correctly</a:t>
            </a:r>
            <a:r>
              <a:rPr lang="en-GB" sz="3200" dirty="0">
                <a:latin typeface="XCCW Joined PC7c" panose="03050602040000000000" pitchFamily="66" charset="0"/>
              </a:rPr>
              <a:t>.</a:t>
            </a:r>
            <a:endParaRPr lang="en-GB" sz="3200" b="0" i="0" dirty="0">
              <a:solidFill>
                <a:srgbClr val="333333"/>
              </a:solidFill>
              <a:effectLst/>
              <a:latin typeface="XCCW Joined PC7c" panose="03050602040000000000" pitchFamily="66" charset="0"/>
            </a:endParaRPr>
          </a:p>
        </p:txBody>
      </p:sp>
    </p:spTree>
    <p:extLst>
      <p:ext uri="{BB962C8B-B14F-4D97-AF65-F5344CB8AC3E}">
        <p14:creationId xmlns:p14="http://schemas.microsoft.com/office/powerpoint/2010/main" val="21079861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5991" y="241541"/>
            <a:ext cx="10532853" cy="6370975"/>
          </a:xfrm>
          <a:prstGeom prst="rect">
            <a:avLst/>
          </a:prstGeom>
        </p:spPr>
        <p:txBody>
          <a:bodyPr wrap="square">
            <a:spAutoFit/>
          </a:bodyPr>
          <a:lstStyle/>
          <a:p>
            <a:r>
              <a:rPr lang="en-GB" sz="3400" b="1" i="0" dirty="0" smtClean="0">
                <a:effectLst/>
                <a:latin typeface="XCCW Joined PC7c" panose="03050602040000000000" pitchFamily="66" charset="0"/>
              </a:rPr>
              <a:t>What happens to the results</a:t>
            </a:r>
            <a:r>
              <a:rPr lang="en-GB" sz="3400" b="1" i="0" dirty="0" smtClean="0">
                <a:effectLst/>
                <a:latin typeface="XCCW Joined PC7c" panose="03050602040000000000" pitchFamily="66" charset="0"/>
              </a:rPr>
              <a:t>?</a:t>
            </a:r>
          </a:p>
          <a:p>
            <a:endParaRPr lang="en-GB" sz="3400" b="1" i="0" dirty="0" smtClean="0">
              <a:effectLst/>
              <a:latin typeface="XCCW Joined PC7c" panose="03050602040000000000" pitchFamily="66" charset="0"/>
            </a:endParaRPr>
          </a:p>
          <a:p>
            <a:r>
              <a:rPr lang="en-GB" sz="3400" b="0" i="0" dirty="0" smtClean="0">
                <a:effectLst/>
                <a:latin typeface="XCCW Joined PC7c" panose="03050602040000000000" pitchFamily="66" charset="0"/>
              </a:rPr>
              <a:t>The school will report your child’s results to you </a:t>
            </a:r>
            <a:r>
              <a:rPr lang="en-GB" sz="3400" dirty="0" smtClean="0">
                <a:latin typeface="XCCW Joined PC7c" panose="03050602040000000000" pitchFamily="66" charset="0"/>
              </a:rPr>
              <a:t>at</a:t>
            </a:r>
            <a:r>
              <a:rPr lang="en-GB" sz="3400" b="0" i="0" dirty="0" smtClean="0">
                <a:effectLst/>
                <a:latin typeface="XCCW Joined PC7c" panose="03050602040000000000" pitchFamily="66" charset="0"/>
              </a:rPr>
              <a:t> </a:t>
            </a:r>
            <a:r>
              <a:rPr lang="en-GB" sz="3400" b="0" i="0" dirty="0" smtClean="0">
                <a:effectLst/>
                <a:latin typeface="XCCW Joined PC7c" panose="03050602040000000000" pitchFamily="66" charset="0"/>
              </a:rPr>
              <a:t>the end of the summer </a:t>
            </a:r>
            <a:r>
              <a:rPr lang="en-GB" sz="3400" b="0" i="0" dirty="0" smtClean="0">
                <a:effectLst/>
                <a:latin typeface="XCCW Joined PC7c" panose="03050602040000000000" pitchFamily="66" charset="0"/>
              </a:rPr>
              <a:t>term in our school reports, </a:t>
            </a:r>
            <a:r>
              <a:rPr lang="en-GB" sz="3400" b="0" i="0" dirty="0" smtClean="0">
                <a:effectLst/>
                <a:latin typeface="XCCW Joined PC7c" panose="03050602040000000000" pitchFamily="66" charset="0"/>
              </a:rPr>
              <a:t>as well as to the local </a:t>
            </a:r>
            <a:r>
              <a:rPr lang="en-GB" sz="3400" b="0" i="0" dirty="0" smtClean="0">
                <a:effectLst/>
                <a:latin typeface="XCCW Joined PC7c" panose="03050602040000000000" pitchFamily="66" charset="0"/>
              </a:rPr>
              <a:t>authority. </a:t>
            </a:r>
          </a:p>
          <a:p>
            <a:endParaRPr lang="en-GB" sz="3400" dirty="0">
              <a:latin typeface="XCCW Joined PC7c" panose="03050602040000000000" pitchFamily="66" charset="0"/>
            </a:endParaRPr>
          </a:p>
          <a:p>
            <a:r>
              <a:rPr lang="en-GB" sz="3400" dirty="0" smtClean="0">
                <a:latin typeface="XCCW Joined PC7c" panose="03050602040000000000" pitchFamily="66" charset="0"/>
              </a:rPr>
              <a:t>T</a:t>
            </a:r>
            <a:r>
              <a:rPr lang="en-GB" sz="3400" b="0" i="0" dirty="0" smtClean="0">
                <a:effectLst/>
                <a:latin typeface="XCCW Joined PC7c" panose="03050602040000000000" pitchFamily="66" charset="0"/>
              </a:rPr>
              <a:t>he </a:t>
            </a:r>
            <a:r>
              <a:rPr lang="en-GB" sz="3400" b="0" i="0" dirty="0" smtClean="0">
                <a:effectLst/>
                <a:latin typeface="XCCW Joined PC7c" panose="03050602040000000000" pitchFamily="66" charset="0"/>
              </a:rPr>
              <a:t>results won’t be published in a league table as with SATs. </a:t>
            </a:r>
            <a:endParaRPr lang="en-GB" sz="3400" b="0" i="0" dirty="0" smtClean="0">
              <a:effectLst/>
              <a:latin typeface="XCCW Joined PC7c" panose="03050602040000000000" pitchFamily="66" charset="0"/>
            </a:endParaRPr>
          </a:p>
          <a:p>
            <a:endParaRPr lang="en-GB" sz="3400" dirty="0">
              <a:latin typeface="XCCW Joined PC7c" panose="03050602040000000000" pitchFamily="66" charset="0"/>
            </a:endParaRPr>
          </a:p>
          <a:p>
            <a:r>
              <a:rPr lang="en-GB" sz="3400" b="0" i="0" dirty="0" smtClean="0">
                <a:effectLst/>
                <a:latin typeface="XCCW Joined PC7c" panose="03050602040000000000" pitchFamily="66" charset="0"/>
              </a:rPr>
              <a:t>If </a:t>
            </a:r>
            <a:r>
              <a:rPr lang="en-GB" sz="3400" b="0" i="0" dirty="0" smtClean="0">
                <a:effectLst/>
                <a:latin typeface="XCCW Joined PC7c" panose="03050602040000000000" pitchFamily="66" charset="0"/>
              </a:rPr>
              <a:t>you have any concerns please do talk to us in school.</a:t>
            </a:r>
            <a:endParaRPr lang="en-GB" sz="3400" b="0" i="0" dirty="0">
              <a:effectLst/>
              <a:latin typeface="XCCW Joined PC7c" panose="03050602040000000000" pitchFamily="66" charset="0"/>
            </a:endParaRPr>
          </a:p>
        </p:txBody>
      </p:sp>
    </p:spTree>
    <p:extLst>
      <p:ext uri="{BB962C8B-B14F-4D97-AF65-F5344CB8AC3E}">
        <p14:creationId xmlns:p14="http://schemas.microsoft.com/office/powerpoint/2010/main" val="24688034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7419" y="293298"/>
            <a:ext cx="11671539" cy="6017032"/>
          </a:xfrm>
          <a:prstGeom prst="rect">
            <a:avLst/>
          </a:prstGeom>
        </p:spPr>
        <p:txBody>
          <a:bodyPr wrap="square">
            <a:spAutoFit/>
          </a:bodyPr>
          <a:lstStyle/>
          <a:p>
            <a:r>
              <a:rPr lang="en-GB" sz="3500" b="1" i="0" dirty="0" smtClean="0">
                <a:effectLst/>
                <a:latin typeface="XCCW Joined PC7c" panose="03050602040000000000" pitchFamily="66" charset="0"/>
              </a:rPr>
              <a:t>Do all schools and children have to participate</a:t>
            </a:r>
            <a:r>
              <a:rPr lang="en-GB" sz="3500" b="1" i="0" dirty="0" smtClean="0">
                <a:effectLst/>
                <a:latin typeface="XCCW Joined PC7c" panose="03050602040000000000" pitchFamily="66" charset="0"/>
              </a:rPr>
              <a:t>?</a:t>
            </a:r>
          </a:p>
          <a:p>
            <a:endParaRPr lang="en-GB" sz="3500" b="1" i="0" dirty="0" smtClean="0">
              <a:effectLst/>
              <a:latin typeface="XCCW Joined PC7c" panose="03050602040000000000" pitchFamily="66" charset="0"/>
            </a:endParaRPr>
          </a:p>
          <a:p>
            <a:r>
              <a:rPr lang="en-GB" sz="3500" b="0" i="0" dirty="0" smtClean="0">
                <a:effectLst/>
                <a:latin typeface="XCCW Joined PC7c" panose="03050602040000000000" pitchFamily="66" charset="0"/>
              </a:rPr>
              <a:t>All schools and academies in England must take part in the phonics screening check unless they are an independent school. </a:t>
            </a:r>
            <a:endParaRPr lang="en-GB" sz="3500" b="0" i="0" dirty="0" smtClean="0">
              <a:effectLst/>
              <a:latin typeface="XCCW Joined PC7c" panose="03050602040000000000" pitchFamily="66" charset="0"/>
            </a:endParaRPr>
          </a:p>
          <a:p>
            <a:endParaRPr lang="en-GB" sz="3500" dirty="0">
              <a:latin typeface="XCCW Joined PC7c" panose="03050602040000000000" pitchFamily="66" charset="0"/>
            </a:endParaRPr>
          </a:p>
          <a:p>
            <a:r>
              <a:rPr lang="en-GB" sz="3500" b="0" i="0" dirty="0" smtClean="0">
                <a:effectLst/>
                <a:latin typeface="XCCW Joined PC7c" panose="03050602040000000000" pitchFamily="66" charset="0"/>
              </a:rPr>
              <a:t>Usually </a:t>
            </a:r>
            <a:r>
              <a:rPr lang="en-GB" sz="3500" b="0" i="0" dirty="0" smtClean="0">
                <a:effectLst/>
                <a:latin typeface="XCCW Joined PC7c" panose="03050602040000000000" pitchFamily="66" charset="0"/>
              </a:rPr>
              <a:t>all children </a:t>
            </a:r>
            <a:r>
              <a:rPr lang="en-GB" sz="3500" dirty="0" smtClean="0">
                <a:latin typeface="XCCW Joined PC7c" panose="03050602040000000000" pitchFamily="66" charset="0"/>
              </a:rPr>
              <a:t>are expected to participate although t</a:t>
            </a:r>
            <a:r>
              <a:rPr lang="en-GB" sz="3500" b="0" i="0" dirty="0" smtClean="0">
                <a:effectLst/>
                <a:latin typeface="XCCW Joined PC7c" panose="03050602040000000000" pitchFamily="66" charset="0"/>
              </a:rPr>
              <a:t>here is a process in place for reviewing children with special educational needs. </a:t>
            </a:r>
            <a:endParaRPr lang="en-GB" sz="3500" b="0" i="0" dirty="0">
              <a:effectLst/>
              <a:latin typeface="XCCW Joined PC7c" panose="03050602040000000000" pitchFamily="66" charset="0"/>
            </a:endParaRPr>
          </a:p>
        </p:txBody>
      </p:sp>
    </p:spTree>
    <p:extLst>
      <p:ext uri="{BB962C8B-B14F-4D97-AF65-F5344CB8AC3E}">
        <p14:creationId xmlns:p14="http://schemas.microsoft.com/office/powerpoint/2010/main" val="3226363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6597" y="638355"/>
            <a:ext cx="10955546" cy="5632311"/>
          </a:xfrm>
          <a:prstGeom prst="rect">
            <a:avLst/>
          </a:prstGeom>
        </p:spPr>
        <p:txBody>
          <a:bodyPr wrap="square">
            <a:spAutoFit/>
          </a:bodyPr>
          <a:lstStyle/>
          <a:p>
            <a:r>
              <a:rPr lang="en-GB" sz="3600" b="1" i="0" dirty="0" smtClean="0">
                <a:solidFill>
                  <a:srgbClr val="333333"/>
                </a:solidFill>
                <a:effectLst/>
                <a:latin typeface="XCCW Joined PC7c" panose="03050602040000000000" pitchFamily="66" charset="0"/>
              </a:rPr>
              <a:t>What is the Year 1 phonics screening check</a:t>
            </a:r>
            <a:r>
              <a:rPr lang="en-GB" sz="3600" b="1" i="0" dirty="0" smtClean="0">
                <a:solidFill>
                  <a:srgbClr val="333333"/>
                </a:solidFill>
                <a:effectLst/>
                <a:latin typeface="XCCW Joined PC7c" panose="03050602040000000000" pitchFamily="66" charset="0"/>
              </a:rPr>
              <a:t>?</a:t>
            </a:r>
          </a:p>
          <a:p>
            <a:endParaRPr lang="en-GB" sz="3600" b="1" i="0" dirty="0" smtClean="0">
              <a:solidFill>
                <a:srgbClr val="333333"/>
              </a:solidFill>
              <a:effectLst/>
              <a:latin typeface="XCCW Joined PC7c" panose="03050602040000000000" pitchFamily="66" charset="0"/>
            </a:endParaRPr>
          </a:p>
          <a:p>
            <a:r>
              <a:rPr lang="en-GB" sz="3600" dirty="0">
                <a:latin typeface="XCCW Joined PC7c" panose="03050602040000000000" pitchFamily="66" charset="0"/>
              </a:rPr>
              <a:t>Children in Year 1 throughout the country will all be taking part in a phonics screening check during the same week in June. Children in Year 2 will also take the check if they did not achieve the required result when in Year 1 or they have not taken the test before. </a:t>
            </a:r>
            <a:endParaRPr lang="en-GB" sz="3600" b="0" i="0" dirty="0">
              <a:solidFill>
                <a:srgbClr val="333333"/>
              </a:solidFill>
              <a:effectLst/>
              <a:latin typeface="XCCW Joined PC7c" panose="03050602040000000000" pitchFamily="66" charset="0"/>
            </a:endParaRPr>
          </a:p>
        </p:txBody>
      </p:sp>
    </p:spTree>
    <p:extLst>
      <p:ext uri="{BB962C8B-B14F-4D97-AF65-F5344CB8AC3E}">
        <p14:creationId xmlns:p14="http://schemas.microsoft.com/office/powerpoint/2010/main" val="34312220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2091" y="224287"/>
            <a:ext cx="10955547" cy="8648521"/>
          </a:xfrm>
          <a:prstGeom prst="rect">
            <a:avLst/>
          </a:prstGeom>
        </p:spPr>
        <p:txBody>
          <a:bodyPr wrap="square">
            <a:spAutoFit/>
          </a:bodyPr>
          <a:lstStyle/>
          <a:p>
            <a:r>
              <a:rPr lang="en-GB" sz="2800" b="1" i="0" dirty="0" smtClean="0">
                <a:effectLst/>
                <a:latin typeface="XCCW Joined PC7c" panose="03050602040000000000" pitchFamily="66" charset="0"/>
              </a:rPr>
              <a:t>What can I do to help my child</a:t>
            </a:r>
            <a:r>
              <a:rPr lang="en-GB" sz="2800" b="1" i="0" dirty="0" smtClean="0">
                <a:effectLst/>
                <a:latin typeface="XCCW Joined PC7c" panose="03050602040000000000" pitchFamily="66" charset="0"/>
              </a:rPr>
              <a:t>?</a:t>
            </a:r>
          </a:p>
          <a:p>
            <a:endParaRPr lang="en-GB" sz="2800" b="1" dirty="0">
              <a:latin typeface="XCCW Joined PC7c" panose="03050602040000000000" pitchFamily="66" charset="0"/>
            </a:endParaRPr>
          </a:p>
          <a:p>
            <a:r>
              <a:rPr lang="en-GB" sz="2800" b="1" dirty="0" smtClean="0">
                <a:latin typeface="XCCW Joined PC7c" panose="03050602040000000000" pitchFamily="66" charset="0"/>
              </a:rPr>
              <a:t>Read, read, read, read and read!</a:t>
            </a:r>
            <a:endParaRPr lang="en-GB" sz="2800" dirty="0" smtClean="0">
              <a:latin typeface="XCCW Joined PC7c" panose="03050602040000000000" pitchFamily="66" charset="0"/>
            </a:endParaRPr>
          </a:p>
          <a:p>
            <a:r>
              <a:rPr lang="en-GB" sz="2400" dirty="0" smtClean="0">
                <a:latin typeface="XCCW Joined PC7c" panose="03050602040000000000" pitchFamily="66" charset="0"/>
              </a:rPr>
              <a:t>Encourage your child to read lots at home</a:t>
            </a:r>
            <a:r>
              <a:rPr lang="en-GB" sz="2400" dirty="0" smtClean="0">
                <a:latin typeface="XCCW Joined PC7c" panose="03050602040000000000" pitchFamily="66" charset="0"/>
              </a:rPr>
              <a:t>.</a:t>
            </a:r>
          </a:p>
          <a:p>
            <a:endParaRPr lang="en-GB" sz="2400" dirty="0" smtClean="0">
              <a:latin typeface="XCCW Joined PC7c" panose="03050602040000000000" pitchFamily="66" charset="0"/>
            </a:endParaRPr>
          </a:p>
          <a:p>
            <a:r>
              <a:rPr lang="en-GB" sz="2400" i="0" dirty="0" smtClean="0">
                <a:effectLst/>
                <a:latin typeface="XCCW Joined PC7c" panose="03050602040000000000" pitchFamily="66" charset="0"/>
              </a:rPr>
              <a:t>Practise the sound cards that </a:t>
            </a:r>
            <a:r>
              <a:rPr lang="en-GB" sz="2400" i="0" dirty="0" smtClean="0">
                <a:effectLst/>
                <a:latin typeface="XCCW Joined PC7c" panose="03050602040000000000" pitchFamily="66" charset="0"/>
              </a:rPr>
              <a:t>will be handed </a:t>
            </a:r>
            <a:r>
              <a:rPr lang="en-GB" sz="2400" i="0" dirty="0" smtClean="0">
                <a:effectLst/>
                <a:latin typeface="XCCW Joined PC7c" panose="03050602040000000000" pitchFamily="66" charset="0"/>
              </a:rPr>
              <a:t>out</a:t>
            </a:r>
            <a:r>
              <a:rPr lang="en-GB" sz="2400" i="0" dirty="0" smtClean="0">
                <a:effectLst/>
                <a:latin typeface="XCCW Joined PC7c" panose="03050602040000000000" pitchFamily="66" charset="0"/>
              </a:rPr>
              <a:t>.</a:t>
            </a:r>
          </a:p>
          <a:p>
            <a:r>
              <a:rPr lang="en-GB" sz="2400" b="1" dirty="0" smtClean="0">
                <a:latin typeface="XCCW Joined PC7c" panose="03050602040000000000" pitchFamily="66" charset="0"/>
              </a:rPr>
              <a:t>Please return these to school at the end of the school year.</a:t>
            </a:r>
            <a:r>
              <a:rPr lang="en-GB" sz="2400" b="1" i="0" dirty="0" smtClean="0">
                <a:effectLst/>
                <a:latin typeface="XCCW Joined PC7c" panose="03050602040000000000" pitchFamily="66" charset="0"/>
              </a:rPr>
              <a:t> They take a lot of time to make up each year!</a:t>
            </a:r>
          </a:p>
          <a:p>
            <a:endParaRPr lang="en-GB" sz="2400" dirty="0">
              <a:latin typeface="XCCW Joined PC7c" panose="03050602040000000000" pitchFamily="66" charset="0"/>
            </a:endParaRPr>
          </a:p>
          <a:p>
            <a:r>
              <a:rPr lang="en-GB" sz="2400" dirty="0" smtClean="0">
                <a:latin typeface="XCCW Joined PC7c" panose="03050602040000000000" pitchFamily="66" charset="0"/>
              </a:rPr>
              <a:t>Make </a:t>
            </a:r>
            <a:r>
              <a:rPr lang="en-GB" sz="2400" dirty="0" smtClean="0">
                <a:latin typeface="XCCW Joined PC7c" panose="03050602040000000000" pitchFamily="66" charset="0"/>
              </a:rPr>
              <a:t>real and nonsense words with the sounds</a:t>
            </a:r>
            <a:r>
              <a:rPr lang="en-GB" sz="2400" dirty="0" smtClean="0">
                <a:latin typeface="XCCW Joined PC7c" panose="03050602040000000000" pitchFamily="66" charset="0"/>
              </a:rPr>
              <a:t>.</a:t>
            </a:r>
          </a:p>
          <a:p>
            <a:endParaRPr lang="en-GB" sz="2400" dirty="0" smtClean="0">
              <a:latin typeface="XCCW Joined PC7c" panose="03050602040000000000" pitchFamily="66" charset="0"/>
            </a:endParaRPr>
          </a:p>
          <a:p>
            <a:r>
              <a:rPr lang="en-GB" sz="2400" dirty="0" smtClean="0">
                <a:latin typeface="XCCW Joined PC7c" panose="03050602040000000000" pitchFamily="66" charset="0"/>
              </a:rPr>
              <a:t>Two good websites:</a:t>
            </a:r>
            <a:endParaRPr lang="en-GB" sz="2000" dirty="0">
              <a:latin typeface="XCCW Joined PC7c" panose="03050602040000000000" pitchFamily="66" charset="0"/>
              <a:hlinkClick r:id="rId2"/>
            </a:endParaRPr>
          </a:p>
          <a:p>
            <a:pPr marL="457200" indent="-457200">
              <a:buFont typeface="Arial" panose="020B0604020202020204" pitchFamily="34" charset="0"/>
              <a:buChar char="•"/>
            </a:pPr>
            <a:r>
              <a:rPr lang="en-GB" sz="2000" dirty="0" smtClean="0">
                <a:latin typeface="XCCW Joined PC7c" panose="03050602040000000000" pitchFamily="66" charset="0"/>
                <a:hlinkClick r:id="rId2"/>
              </a:rPr>
              <a:t>https</a:t>
            </a:r>
            <a:r>
              <a:rPr lang="en-GB" sz="2000" dirty="0">
                <a:latin typeface="XCCW Joined PC7c" panose="03050602040000000000" pitchFamily="66" charset="0"/>
                <a:hlinkClick r:id="rId2"/>
              </a:rPr>
              <a:t>://</a:t>
            </a:r>
            <a:r>
              <a:rPr lang="en-GB" sz="2000" dirty="0" smtClean="0">
                <a:latin typeface="XCCW Joined PC7c" panose="03050602040000000000" pitchFamily="66" charset="0"/>
                <a:hlinkClick r:id="rId2"/>
              </a:rPr>
              <a:t>www.phonicsplay.co.uk/Phase3Menu.htm</a:t>
            </a:r>
            <a:r>
              <a:rPr lang="en-GB" sz="2000" dirty="0" smtClean="0">
                <a:latin typeface="XCCW Joined PC7c" panose="03050602040000000000" pitchFamily="66" charset="0"/>
              </a:rPr>
              <a:t> </a:t>
            </a:r>
          </a:p>
          <a:p>
            <a:pPr marL="457200" indent="-457200">
              <a:buFont typeface="Arial" panose="020B0604020202020204" pitchFamily="34" charset="0"/>
              <a:buChar char="•"/>
            </a:pPr>
            <a:r>
              <a:rPr lang="en-GB" sz="2000" dirty="0" smtClean="0">
                <a:latin typeface="XCCW Joined PC7c" panose="03050602040000000000" pitchFamily="66" charset="0"/>
                <a:hlinkClick r:id="rId3"/>
              </a:rPr>
              <a:t>http</a:t>
            </a:r>
            <a:r>
              <a:rPr lang="en-GB" sz="2000" dirty="0">
                <a:latin typeface="XCCW Joined PC7c" panose="03050602040000000000" pitchFamily="66" charset="0"/>
                <a:hlinkClick r:id="rId3"/>
              </a:rPr>
              <a:t>://</a:t>
            </a:r>
            <a:r>
              <a:rPr lang="en-GB" sz="2000" dirty="0" smtClean="0">
                <a:latin typeface="XCCW Joined PC7c" panose="03050602040000000000" pitchFamily="66" charset="0"/>
                <a:hlinkClick r:id="rId3"/>
              </a:rPr>
              <a:t>more2.starfall.com/n/level-a/learn-to-read/load.htm</a:t>
            </a:r>
            <a:r>
              <a:rPr lang="en-GB" sz="2000" dirty="0" smtClean="0">
                <a:latin typeface="XCCW Joined PC7c" panose="03050602040000000000" pitchFamily="66" charset="0"/>
              </a:rPr>
              <a:t>.</a:t>
            </a:r>
          </a:p>
          <a:p>
            <a:pPr marL="457200" indent="-457200">
              <a:buFont typeface="Arial" panose="020B0604020202020204" pitchFamily="34" charset="0"/>
              <a:buChar char="•"/>
            </a:pPr>
            <a:endParaRPr lang="en-GB" sz="2400" dirty="0" smtClean="0">
              <a:latin typeface="XCCW Joined PC7c" panose="03050602040000000000" pitchFamily="66" charset="0"/>
            </a:endParaRPr>
          </a:p>
          <a:p>
            <a:r>
              <a:rPr lang="en-GB" sz="2400" dirty="0" smtClean="0">
                <a:latin typeface="XCCW Joined PC7c" panose="03050602040000000000" pitchFamily="66" charset="0"/>
              </a:rPr>
              <a:t>Remember that the check is not until June so we still have lots of time to learn. </a:t>
            </a:r>
          </a:p>
          <a:p>
            <a:endParaRPr lang="en-GB" sz="3600" dirty="0" smtClean="0">
              <a:solidFill>
                <a:srgbClr val="333333"/>
              </a:solidFill>
              <a:latin typeface="Comic Sans MS" panose="030F0702030302020204" pitchFamily="66" charset="0"/>
            </a:endParaRPr>
          </a:p>
          <a:p>
            <a:pPr marL="571500" indent="-571500">
              <a:buFont typeface="Arial" panose="020B0604020202020204" pitchFamily="34" charset="0"/>
              <a:buChar char="•"/>
            </a:pPr>
            <a:endParaRPr lang="en-GB" sz="3600" dirty="0" smtClean="0">
              <a:solidFill>
                <a:srgbClr val="333333"/>
              </a:solidFill>
              <a:latin typeface="Comic Sans MS" panose="030F0702030302020204" pitchFamily="66" charset="0"/>
            </a:endParaRPr>
          </a:p>
          <a:p>
            <a:pPr marL="571500" indent="-571500">
              <a:buFont typeface="Arial" panose="020B0604020202020204" pitchFamily="34" charset="0"/>
              <a:buChar char="•"/>
            </a:pPr>
            <a:endParaRPr lang="en-GB" sz="3600" dirty="0" smtClean="0">
              <a:solidFill>
                <a:srgbClr val="333333"/>
              </a:solidFill>
              <a:latin typeface="Comic Sans MS" panose="030F0702030302020204" pitchFamily="66" charset="0"/>
            </a:endParaRPr>
          </a:p>
          <a:p>
            <a:pPr marL="571500" indent="-571500">
              <a:buFont typeface="Arial" panose="020B0604020202020204" pitchFamily="34" charset="0"/>
              <a:buChar char="•"/>
            </a:pPr>
            <a:endParaRPr lang="en-GB" sz="3600" i="0" dirty="0" smtClean="0">
              <a:solidFill>
                <a:srgbClr val="333333"/>
              </a:solidFill>
              <a:effectLst/>
              <a:latin typeface="Comic Sans MS" panose="030F0702030302020204" pitchFamily="66" charset="0"/>
            </a:endParaRPr>
          </a:p>
        </p:txBody>
      </p:sp>
    </p:spTree>
    <p:extLst>
      <p:ext uri="{BB962C8B-B14F-4D97-AF65-F5344CB8AC3E}">
        <p14:creationId xmlns:p14="http://schemas.microsoft.com/office/powerpoint/2010/main" val="8066723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0551" y="276045"/>
            <a:ext cx="11473132" cy="5632311"/>
          </a:xfrm>
          <a:prstGeom prst="rect">
            <a:avLst/>
          </a:prstGeom>
        </p:spPr>
        <p:txBody>
          <a:bodyPr wrap="square">
            <a:spAutoFit/>
          </a:bodyPr>
          <a:lstStyle/>
          <a:p>
            <a:r>
              <a:rPr lang="en-GB" sz="3600" b="1" i="0" dirty="0" smtClean="0">
                <a:effectLst/>
                <a:latin typeface="XCCW Joined PC7c" panose="03050602040000000000" pitchFamily="66" charset="0"/>
              </a:rPr>
              <a:t>What should I do if my child is struggling to decode a word?</a:t>
            </a:r>
          </a:p>
          <a:p>
            <a:pPr>
              <a:buFont typeface="Arial" panose="020B0604020202020204" pitchFamily="34" charset="0"/>
              <a:buChar char="•"/>
            </a:pPr>
            <a:r>
              <a:rPr lang="en-GB" sz="3200" b="0" i="0" dirty="0" smtClean="0">
                <a:effectLst/>
                <a:latin typeface="XCCW Joined PC7c" panose="03050602040000000000" pitchFamily="66" charset="0"/>
              </a:rPr>
              <a:t>Say each sound in the word from left to right.</a:t>
            </a:r>
          </a:p>
          <a:p>
            <a:pPr>
              <a:buFont typeface="Arial" panose="020B0604020202020204" pitchFamily="34" charset="0"/>
              <a:buChar char="•"/>
            </a:pPr>
            <a:r>
              <a:rPr lang="en-GB" sz="3200" dirty="0" smtClean="0">
                <a:latin typeface="XCCW Joined PC7c" panose="03050602040000000000" pitchFamily="66" charset="0"/>
              </a:rPr>
              <a:t>Point to the graphemes as you b</a:t>
            </a:r>
            <a:r>
              <a:rPr lang="en-GB" sz="3200" b="0" i="0" dirty="0" smtClean="0">
                <a:effectLst/>
                <a:latin typeface="XCCW Joined PC7c" panose="03050602040000000000" pitchFamily="66" charset="0"/>
              </a:rPr>
              <a:t>lend them; i.e</a:t>
            </a:r>
            <a:r>
              <a:rPr lang="en-GB" sz="3200" dirty="0" smtClean="0">
                <a:latin typeface="XCCW Joined PC7c" panose="03050602040000000000" pitchFamily="66" charset="0"/>
              </a:rPr>
              <a:t>. b-a-t, </a:t>
            </a:r>
            <a:r>
              <a:rPr lang="en-GB" sz="3200" b="0" i="0" dirty="0" smtClean="0">
                <a:effectLst/>
                <a:latin typeface="XCCW Joined PC7c" panose="03050602040000000000" pitchFamily="66" charset="0"/>
              </a:rPr>
              <a:t>bat, </a:t>
            </a:r>
            <a:r>
              <a:rPr lang="en-GB" sz="3200" dirty="0" smtClean="0">
                <a:latin typeface="XCCW Joined PC7c" panose="03050602040000000000" pitchFamily="66" charset="0"/>
              </a:rPr>
              <a:t>s-</a:t>
            </a:r>
            <a:r>
              <a:rPr lang="en-GB" sz="3200" b="0" i="0" dirty="0" err="1" smtClean="0">
                <a:effectLst/>
                <a:latin typeface="XCCW Joined PC7c" panose="03050602040000000000" pitchFamily="66" charset="0"/>
              </a:rPr>
              <a:t>igh</a:t>
            </a:r>
            <a:r>
              <a:rPr lang="en-GB" sz="3200" dirty="0">
                <a:latin typeface="XCCW Joined PC7c" panose="03050602040000000000" pitchFamily="66" charset="0"/>
              </a:rPr>
              <a:t>,</a:t>
            </a:r>
            <a:r>
              <a:rPr lang="en-GB" sz="3200" b="0" i="0" dirty="0" smtClean="0">
                <a:effectLst/>
                <a:latin typeface="XCCW Joined PC7c" panose="03050602040000000000" pitchFamily="66" charset="0"/>
              </a:rPr>
              <a:t> sigh, then run your finger under the whole word as you say it.</a:t>
            </a:r>
          </a:p>
          <a:p>
            <a:pPr>
              <a:buFont typeface="Arial" panose="020B0604020202020204" pitchFamily="34" charset="0"/>
              <a:buChar char="•"/>
            </a:pPr>
            <a:r>
              <a:rPr lang="en-GB" sz="3200" b="0" i="0" dirty="0" smtClean="0">
                <a:effectLst/>
                <a:latin typeface="XCCW Joined PC7c" panose="03050602040000000000" pitchFamily="66" charset="0"/>
              </a:rPr>
              <a:t>Talk about the meaning if your child does not understand the word they have read.</a:t>
            </a:r>
          </a:p>
          <a:p>
            <a:pPr>
              <a:buFont typeface="Arial" panose="020B0604020202020204" pitchFamily="34" charset="0"/>
              <a:buChar char="•"/>
            </a:pPr>
            <a:r>
              <a:rPr lang="en-GB" sz="3200" b="0" i="0" dirty="0" smtClean="0">
                <a:effectLst/>
                <a:latin typeface="XCCW Joined PC7c" panose="03050602040000000000" pitchFamily="66" charset="0"/>
              </a:rPr>
              <a:t>Work at your child’s pace.</a:t>
            </a:r>
          </a:p>
          <a:p>
            <a:pPr>
              <a:buFont typeface="Arial" panose="020B0604020202020204" pitchFamily="34" charset="0"/>
              <a:buChar char="•"/>
            </a:pPr>
            <a:r>
              <a:rPr lang="en-GB" sz="3200" b="0" i="0" dirty="0" smtClean="0">
                <a:effectLst/>
                <a:latin typeface="XCCW Joined PC7c" panose="03050602040000000000" pitchFamily="66" charset="0"/>
              </a:rPr>
              <a:t>Always be positive and give lots of praise and encouragement.</a:t>
            </a:r>
            <a:endParaRPr lang="en-GB" sz="3200" b="0" i="0" dirty="0">
              <a:effectLst/>
              <a:latin typeface="XCCW Joined PC7c" panose="03050602040000000000" pitchFamily="66" charset="0"/>
            </a:endParaRPr>
          </a:p>
        </p:txBody>
      </p:sp>
    </p:spTree>
    <p:extLst>
      <p:ext uri="{BB962C8B-B14F-4D97-AF65-F5344CB8AC3E}">
        <p14:creationId xmlns:p14="http://schemas.microsoft.com/office/powerpoint/2010/main" val="26978225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0498" y="439947"/>
            <a:ext cx="10386204" cy="6186309"/>
          </a:xfrm>
          <a:prstGeom prst="rect">
            <a:avLst/>
          </a:prstGeom>
        </p:spPr>
        <p:txBody>
          <a:bodyPr wrap="square">
            <a:spAutoFit/>
          </a:bodyPr>
          <a:lstStyle/>
          <a:p>
            <a:r>
              <a:rPr lang="en-GB" sz="3600" b="1" i="0" dirty="0" smtClean="0">
                <a:effectLst/>
                <a:latin typeface="XCCW Joined PC7c" panose="03050602040000000000" pitchFamily="66" charset="0"/>
              </a:rPr>
              <a:t>What is in the phonics screening check</a:t>
            </a:r>
            <a:r>
              <a:rPr lang="en-GB" sz="3600" b="1" i="0" dirty="0" smtClean="0">
                <a:effectLst/>
                <a:latin typeface="XCCW Joined PC7c" panose="03050602040000000000" pitchFamily="66" charset="0"/>
              </a:rPr>
              <a:t>?</a:t>
            </a:r>
          </a:p>
          <a:p>
            <a:endParaRPr lang="en-GB" sz="3600" b="1" i="0" dirty="0" smtClean="0">
              <a:effectLst/>
              <a:latin typeface="XCCW Joined PC7c" panose="03050602040000000000" pitchFamily="66" charset="0"/>
            </a:endParaRPr>
          </a:p>
          <a:p>
            <a:r>
              <a:rPr lang="en-GB" sz="3600" b="0" i="0" dirty="0" smtClean="0">
                <a:effectLst/>
                <a:latin typeface="XCCW Joined PC7c" panose="03050602040000000000" pitchFamily="66" charset="0"/>
              </a:rPr>
              <a:t>There are two sections in this 40-word check and it assesses phonics skills and knowledge learned through Reception and Year 1. </a:t>
            </a:r>
          </a:p>
          <a:p>
            <a:endParaRPr lang="en-GB" sz="3600" dirty="0">
              <a:latin typeface="XCCW Joined PC7c" panose="03050602040000000000" pitchFamily="66" charset="0"/>
            </a:endParaRPr>
          </a:p>
          <a:p>
            <a:r>
              <a:rPr lang="en-GB" sz="3600" b="0" i="0" dirty="0" smtClean="0">
                <a:effectLst/>
                <a:latin typeface="XCCW Joined PC7c" panose="03050602040000000000" pitchFamily="66" charset="0"/>
              </a:rPr>
              <a:t>Your child will read up to four words per page and they will probably do the check in one sitting of about 5-10 minutes.</a:t>
            </a:r>
            <a:endParaRPr lang="en-GB" sz="3600" b="0" i="0" dirty="0">
              <a:effectLst/>
              <a:latin typeface="XCCW Joined PC7c" panose="03050602040000000000" pitchFamily="66" charset="0"/>
            </a:endParaRPr>
          </a:p>
        </p:txBody>
      </p:sp>
    </p:spTree>
    <p:extLst>
      <p:ext uri="{BB962C8B-B14F-4D97-AF65-F5344CB8AC3E}">
        <p14:creationId xmlns:p14="http://schemas.microsoft.com/office/powerpoint/2010/main" val="37031993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4838" y="293298"/>
            <a:ext cx="10808898" cy="6186309"/>
          </a:xfrm>
          <a:prstGeom prst="rect">
            <a:avLst/>
          </a:prstGeom>
        </p:spPr>
        <p:txBody>
          <a:bodyPr wrap="square">
            <a:spAutoFit/>
          </a:bodyPr>
          <a:lstStyle/>
          <a:p>
            <a:r>
              <a:rPr lang="en-GB" b="1" i="0" dirty="0" smtClean="0">
                <a:effectLst/>
                <a:latin typeface="myriad-pro"/>
              </a:rPr>
              <a:t> </a:t>
            </a:r>
            <a:r>
              <a:rPr lang="en-GB" sz="3600" b="1" i="0" dirty="0" smtClean="0">
                <a:effectLst/>
                <a:latin typeface="XCCW Joined PC7c" panose="03050602040000000000" pitchFamily="66" charset="0"/>
              </a:rPr>
              <a:t>What does it check?</a:t>
            </a:r>
          </a:p>
          <a:p>
            <a:r>
              <a:rPr lang="en-GB" sz="3600" b="0" i="0" dirty="0" smtClean="0">
                <a:effectLst/>
                <a:latin typeface="XCCW Joined PC7c" panose="03050602040000000000" pitchFamily="66" charset="0"/>
              </a:rPr>
              <a:t>It checks that your child can:</a:t>
            </a:r>
          </a:p>
          <a:p>
            <a:endParaRPr lang="en-GB" sz="3600" b="0" i="0" dirty="0" smtClean="0">
              <a:effectLst/>
              <a:latin typeface="XCCW Joined PC7c" panose="03050602040000000000" pitchFamily="66" charset="0"/>
            </a:endParaRPr>
          </a:p>
          <a:p>
            <a:pPr>
              <a:buFont typeface="Arial" panose="020B0604020202020204" pitchFamily="34" charset="0"/>
              <a:buChar char="•"/>
            </a:pPr>
            <a:r>
              <a:rPr lang="en-GB" sz="3600" b="0" i="0" dirty="0" smtClean="0">
                <a:effectLst/>
                <a:latin typeface="XCCW Joined PC7c" panose="03050602040000000000" pitchFamily="66" charset="0"/>
              </a:rPr>
              <a:t>Sound out and blend graphemes in order to read simple words.</a:t>
            </a:r>
          </a:p>
          <a:p>
            <a:pPr>
              <a:buFont typeface="Arial" panose="020B0604020202020204" pitchFamily="34" charset="0"/>
              <a:buChar char="•"/>
            </a:pPr>
            <a:r>
              <a:rPr lang="en-GB" sz="3600" b="0" i="0" dirty="0" smtClean="0">
                <a:effectLst/>
                <a:latin typeface="XCCW Joined PC7c" panose="03050602040000000000" pitchFamily="66" charset="0"/>
              </a:rPr>
              <a:t>Read phonically decodable one-syllable and two-syllable words, e.g. cat, sand, windmill.</a:t>
            </a:r>
          </a:p>
          <a:p>
            <a:pPr>
              <a:buFont typeface="Arial" panose="020B0604020202020204" pitchFamily="34" charset="0"/>
              <a:buChar char="•"/>
            </a:pPr>
            <a:r>
              <a:rPr lang="en-GB" sz="3600" b="0" i="0" dirty="0" smtClean="0">
                <a:effectLst/>
                <a:latin typeface="XCCW Joined PC7c" panose="03050602040000000000" pitchFamily="66" charset="0"/>
              </a:rPr>
              <a:t>Read a selection of nonsense/pseudo words</a:t>
            </a:r>
            <a:r>
              <a:rPr lang="en-GB" sz="3600" b="0" i="0" dirty="0" smtClean="0">
                <a:effectLst/>
                <a:latin typeface="XCCW Joined PC7c" panose="03050602040000000000" pitchFamily="66" charset="0"/>
              </a:rPr>
              <a:t>.</a:t>
            </a:r>
          </a:p>
          <a:p>
            <a:endParaRPr lang="en-GB" sz="3600" b="0" i="0" dirty="0" smtClean="0">
              <a:solidFill>
                <a:srgbClr val="333333"/>
              </a:solidFill>
              <a:effectLst/>
              <a:latin typeface="XCCW Joined PC7c" panose="03050602040000000000" pitchFamily="66" charset="0"/>
            </a:endParaRPr>
          </a:p>
        </p:txBody>
      </p:sp>
    </p:spTree>
    <p:extLst>
      <p:ext uri="{BB962C8B-B14F-4D97-AF65-F5344CB8AC3E}">
        <p14:creationId xmlns:p14="http://schemas.microsoft.com/office/powerpoint/2010/main" val="3524942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6120" y="593165"/>
            <a:ext cx="10935419" cy="6247864"/>
          </a:xfrm>
          <a:prstGeom prst="rect">
            <a:avLst/>
          </a:prstGeom>
        </p:spPr>
        <p:txBody>
          <a:bodyPr wrap="square">
            <a:spAutoFit/>
          </a:bodyPr>
          <a:lstStyle/>
          <a:p>
            <a:r>
              <a:rPr lang="en-GB" sz="2000" b="1" dirty="0" smtClean="0">
                <a:latin typeface="XCCW Joined PC7c" panose="03050602040000000000" pitchFamily="66" charset="0"/>
              </a:rPr>
              <a:t>Glossary</a:t>
            </a:r>
          </a:p>
          <a:p>
            <a:endParaRPr lang="en-GB" sz="2000" b="1" dirty="0">
              <a:latin typeface="XCCW Joined PC7c" panose="03050602040000000000" pitchFamily="66" charset="0"/>
            </a:endParaRPr>
          </a:p>
          <a:p>
            <a:r>
              <a:rPr lang="en-GB" sz="2000" b="1" dirty="0" smtClean="0">
                <a:latin typeface="XCCW Joined PC7c" panose="03050602040000000000" pitchFamily="66" charset="0"/>
              </a:rPr>
              <a:t>Phoneme</a:t>
            </a:r>
            <a:r>
              <a:rPr lang="en-GB" sz="2000" dirty="0">
                <a:latin typeface="XCCW Joined PC7c" panose="03050602040000000000" pitchFamily="66" charset="0"/>
              </a:rPr>
              <a:t> - The smallest unit of sound. There are approximately 44 phonemes in English (it depends on different accents). Phonemes can be put together to make words</a:t>
            </a:r>
            <a:r>
              <a:rPr lang="en-GB" sz="2000" dirty="0" smtClean="0">
                <a:latin typeface="XCCW Joined PC7c" panose="03050602040000000000" pitchFamily="66" charset="0"/>
              </a:rPr>
              <a:t>.</a:t>
            </a:r>
          </a:p>
          <a:p>
            <a:endParaRPr lang="en-GB" sz="2000" dirty="0">
              <a:latin typeface="XCCW Joined PC7c" panose="03050602040000000000" pitchFamily="66" charset="0"/>
            </a:endParaRPr>
          </a:p>
          <a:p>
            <a:r>
              <a:rPr lang="en-GB" sz="2000" b="1" dirty="0">
                <a:latin typeface="XCCW Joined PC7c" panose="03050602040000000000" pitchFamily="66" charset="0"/>
              </a:rPr>
              <a:t>Grapheme</a:t>
            </a:r>
            <a:r>
              <a:rPr lang="en-GB" sz="2000" dirty="0">
                <a:latin typeface="XCCW Joined PC7c" panose="03050602040000000000" pitchFamily="66" charset="0"/>
              </a:rPr>
              <a:t> - A way of writing down a phoneme. Graphemes can be made up from 1 letter e.g. p, 2 letters e.g. </a:t>
            </a:r>
            <a:r>
              <a:rPr lang="en-GB" sz="2000" dirty="0" err="1">
                <a:latin typeface="XCCW Joined PC7c" panose="03050602040000000000" pitchFamily="66" charset="0"/>
              </a:rPr>
              <a:t>sh</a:t>
            </a:r>
            <a:r>
              <a:rPr lang="en-GB" sz="2000" dirty="0">
                <a:latin typeface="XCCW Joined PC7c" panose="03050602040000000000" pitchFamily="66" charset="0"/>
              </a:rPr>
              <a:t>, 3 letters e.g. </a:t>
            </a:r>
            <a:r>
              <a:rPr lang="en-GB" sz="2000" dirty="0" err="1">
                <a:latin typeface="XCCW Joined PC7c" panose="03050602040000000000" pitchFamily="66" charset="0"/>
              </a:rPr>
              <a:t>tch</a:t>
            </a:r>
            <a:r>
              <a:rPr lang="en-GB" sz="2000" dirty="0">
                <a:latin typeface="XCCW Joined PC7c" panose="03050602040000000000" pitchFamily="66" charset="0"/>
              </a:rPr>
              <a:t> or 4 letters </a:t>
            </a:r>
            <a:r>
              <a:rPr lang="en-GB" sz="2000" dirty="0" err="1">
                <a:latin typeface="XCCW Joined PC7c" panose="03050602040000000000" pitchFamily="66" charset="0"/>
              </a:rPr>
              <a:t>e.g</a:t>
            </a:r>
            <a:r>
              <a:rPr lang="en-GB" sz="2000" dirty="0">
                <a:latin typeface="XCCW Joined PC7c" panose="03050602040000000000" pitchFamily="66" charset="0"/>
              </a:rPr>
              <a:t> </a:t>
            </a:r>
            <a:r>
              <a:rPr lang="en-GB" sz="2000" dirty="0" err="1">
                <a:latin typeface="XCCW Joined PC7c" panose="03050602040000000000" pitchFamily="66" charset="0"/>
              </a:rPr>
              <a:t>ough</a:t>
            </a:r>
            <a:r>
              <a:rPr lang="en-GB" sz="2000" dirty="0" smtClean="0">
                <a:latin typeface="XCCW Joined PC7c" panose="03050602040000000000" pitchFamily="66" charset="0"/>
              </a:rPr>
              <a:t>.</a:t>
            </a:r>
          </a:p>
          <a:p>
            <a:endParaRPr lang="en-GB" sz="2000" dirty="0" smtClean="0">
              <a:latin typeface="XCCW Joined PC7c" panose="03050602040000000000" pitchFamily="66" charset="0"/>
            </a:endParaRPr>
          </a:p>
          <a:p>
            <a:r>
              <a:rPr lang="en-GB" sz="2000" b="1" dirty="0">
                <a:latin typeface="XCCW Joined PC7c" panose="03050602040000000000" pitchFamily="66" charset="0"/>
              </a:rPr>
              <a:t>GPC</a:t>
            </a:r>
            <a:r>
              <a:rPr lang="en-GB" sz="2000" dirty="0">
                <a:latin typeface="XCCW Joined PC7c" panose="03050602040000000000" pitchFamily="66" charset="0"/>
              </a:rPr>
              <a:t> - This is short for Grapheme Phoneme Correspondence. Knowing a GPC means being able to match a phoneme to a grapheme and vice versa</a:t>
            </a:r>
            <a:r>
              <a:rPr lang="en-GB" sz="2000" dirty="0" smtClean="0">
                <a:latin typeface="XCCW Joined PC7c" panose="03050602040000000000" pitchFamily="66" charset="0"/>
              </a:rPr>
              <a:t>.</a:t>
            </a:r>
          </a:p>
          <a:p>
            <a:endParaRPr lang="en-GB" sz="2000" dirty="0">
              <a:latin typeface="XCCW Joined PC7c" panose="03050602040000000000" pitchFamily="66" charset="0"/>
            </a:endParaRPr>
          </a:p>
          <a:p>
            <a:r>
              <a:rPr lang="en-GB" sz="2000" b="1" dirty="0">
                <a:latin typeface="XCCW Joined PC7c" panose="03050602040000000000" pitchFamily="66" charset="0"/>
              </a:rPr>
              <a:t>Digraph</a:t>
            </a:r>
            <a:r>
              <a:rPr lang="en-GB" sz="2000" dirty="0">
                <a:latin typeface="XCCW Joined PC7c" panose="03050602040000000000" pitchFamily="66" charset="0"/>
              </a:rPr>
              <a:t> - A grapheme containing two letters that makes just one sound (phoneme</a:t>
            </a:r>
            <a:r>
              <a:rPr lang="en-GB" sz="2000" dirty="0" smtClean="0">
                <a:latin typeface="XCCW Joined PC7c" panose="03050602040000000000" pitchFamily="66" charset="0"/>
              </a:rPr>
              <a:t>) e.g. </a:t>
            </a:r>
            <a:r>
              <a:rPr lang="en-GB" sz="2000" dirty="0" err="1" smtClean="0">
                <a:latin typeface="XCCW Joined PC7c" panose="03050602040000000000" pitchFamily="66" charset="0"/>
              </a:rPr>
              <a:t>ai</a:t>
            </a:r>
            <a:r>
              <a:rPr lang="en-GB" sz="2000" dirty="0" smtClean="0">
                <a:latin typeface="XCCW Joined PC7c" panose="03050602040000000000" pitchFamily="66" charset="0"/>
              </a:rPr>
              <a:t>, </a:t>
            </a:r>
            <a:r>
              <a:rPr lang="en-GB" sz="2000" dirty="0" err="1" smtClean="0">
                <a:latin typeface="XCCW Joined PC7c" panose="03050602040000000000" pitchFamily="66" charset="0"/>
              </a:rPr>
              <a:t>ee</a:t>
            </a:r>
            <a:r>
              <a:rPr lang="en-GB" sz="2000" dirty="0" smtClean="0">
                <a:latin typeface="XCCW Joined PC7c" panose="03050602040000000000" pitchFamily="66" charset="0"/>
              </a:rPr>
              <a:t>, </a:t>
            </a:r>
            <a:r>
              <a:rPr lang="en-GB" sz="2000" dirty="0" err="1" smtClean="0">
                <a:latin typeface="XCCW Joined PC7c" panose="03050602040000000000" pitchFamily="66" charset="0"/>
              </a:rPr>
              <a:t>ie</a:t>
            </a:r>
            <a:r>
              <a:rPr lang="en-GB" sz="2000" dirty="0" smtClean="0">
                <a:latin typeface="XCCW Joined PC7c" panose="03050602040000000000" pitchFamily="66" charset="0"/>
              </a:rPr>
              <a:t>, </a:t>
            </a:r>
            <a:r>
              <a:rPr lang="en-GB" sz="2000" dirty="0" err="1" smtClean="0">
                <a:latin typeface="XCCW Joined PC7c" panose="03050602040000000000" pitchFamily="66" charset="0"/>
              </a:rPr>
              <a:t>oa</a:t>
            </a:r>
            <a:r>
              <a:rPr lang="en-GB" sz="2000" dirty="0" smtClean="0">
                <a:latin typeface="XCCW Joined PC7c" panose="03050602040000000000" pitchFamily="66" charset="0"/>
              </a:rPr>
              <a:t>, </a:t>
            </a:r>
            <a:r>
              <a:rPr lang="en-GB" sz="2000" dirty="0" err="1" smtClean="0">
                <a:latin typeface="XCCW Joined PC7c" panose="03050602040000000000" pitchFamily="66" charset="0"/>
              </a:rPr>
              <a:t>ue</a:t>
            </a:r>
            <a:r>
              <a:rPr lang="en-GB" sz="2000" dirty="0" smtClean="0">
                <a:latin typeface="XCCW Joined PC7c" panose="03050602040000000000" pitchFamily="66" charset="0"/>
              </a:rPr>
              <a:t>.</a:t>
            </a:r>
          </a:p>
          <a:p>
            <a:endParaRPr lang="en-GB" sz="2000" dirty="0">
              <a:latin typeface="XCCW Joined PC7c" panose="03050602040000000000" pitchFamily="66" charset="0"/>
            </a:endParaRPr>
          </a:p>
          <a:p>
            <a:r>
              <a:rPr lang="en-GB" sz="2000" b="1" dirty="0" err="1">
                <a:latin typeface="XCCW Joined PC7c" panose="03050602040000000000" pitchFamily="66" charset="0"/>
              </a:rPr>
              <a:t>Trigraph</a:t>
            </a:r>
            <a:r>
              <a:rPr lang="en-GB" sz="2000" dirty="0">
                <a:latin typeface="XCCW Joined PC7c" panose="03050602040000000000" pitchFamily="66" charset="0"/>
              </a:rPr>
              <a:t> - A grapheme containing three letters that makes just one sound (phoneme</a:t>
            </a:r>
            <a:r>
              <a:rPr lang="en-GB" sz="2000" dirty="0" smtClean="0">
                <a:latin typeface="XCCW Joined PC7c" panose="03050602040000000000" pitchFamily="66" charset="0"/>
              </a:rPr>
              <a:t>) e.g. </a:t>
            </a:r>
            <a:r>
              <a:rPr lang="en-GB" sz="2000" dirty="0" err="1" smtClean="0">
                <a:latin typeface="XCCW Joined PC7c" panose="03050602040000000000" pitchFamily="66" charset="0"/>
              </a:rPr>
              <a:t>igh</a:t>
            </a:r>
            <a:r>
              <a:rPr lang="en-GB" sz="2000" dirty="0" smtClean="0">
                <a:latin typeface="XCCW Joined PC7c" panose="03050602040000000000" pitchFamily="66" charset="0"/>
              </a:rPr>
              <a:t>.</a:t>
            </a:r>
            <a:endParaRPr lang="en-GB" sz="2000" dirty="0">
              <a:latin typeface="XCCW Joined PC7c" panose="03050602040000000000" pitchFamily="66" charset="0"/>
            </a:endParaRPr>
          </a:p>
          <a:p>
            <a:endParaRPr lang="en-GB" sz="2000" b="0" i="0" dirty="0">
              <a:solidFill>
                <a:srgbClr val="666666"/>
              </a:solidFill>
              <a:effectLst/>
              <a:latin typeface="Century Gothic" panose="020B0502020202020204" pitchFamily="34" charset="0"/>
            </a:endParaRPr>
          </a:p>
        </p:txBody>
      </p:sp>
    </p:spTree>
    <p:extLst>
      <p:ext uri="{BB962C8B-B14F-4D97-AF65-F5344CB8AC3E}">
        <p14:creationId xmlns:p14="http://schemas.microsoft.com/office/powerpoint/2010/main" val="1288957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1230" y="301341"/>
            <a:ext cx="10987178" cy="6186309"/>
          </a:xfrm>
          <a:prstGeom prst="rect">
            <a:avLst/>
          </a:prstGeom>
        </p:spPr>
        <p:txBody>
          <a:bodyPr wrap="square">
            <a:spAutoFit/>
          </a:bodyPr>
          <a:lstStyle/>
          <a:p>
            <a:r>
              <a:rPr lang="en-GB" sz="2200" b="1" dirty="0">
                <a:latin typeface="XCCW Joined PC7c" panose="03050602040000000000" pitchFamily="66" charset="0"/>
              </a:rPr>
              <a:t>Oral Blending</a:t>
            </a:r>
            <a:r>
              <a:rPr lang="en-GB" sz="2200" dirty="0">
                <a:latin typeface="XCCW Joined PC7c" panose="03050602040000000000" pitchFamily="66" charset="0"/>
              </a:rPr>
              <a:t> - This involves hearing phonemes and being able to merge them together to make a word. Children need to develop this skill before they will be able to blend written words</a:t>
            </a:r>
            <a:r>
              <a:rPr lang="en-GB" sz="2200" dirty="0" smtClean="0">
                <a:latin typeface="XCCW Joined PC7c" panose="03050602040000000000" pitchFamily="66" charset="0"/>
              </a:rPr>
              <a:t>.</a:t>
            </a:r>
          </a:p>
          <a:p>
            <a:endParaRPr lang="en-GB" sz="2200" dirty="0">
              <a:latin typeface="XCCW Joined PC7c" panose="03050602040000000000" pitchFamily="66" charset="0"/>
            </a:endParaRPr>
          </a:p>
          <a:p>
            <a:r>
              <a:rPr lang="en-GB" sz="2200" b="1" dirty="0">
                <a:latin typeface="XCCW Joined PC7c" panose="03050602040000000000" pitchFamily="66" charset="0"/>
              </a:rPr>
              <a:t>Blending</a:t>
            </a:r>
            <a:r>
              <a:rPr lang="en-GB" sz="2200" dirty="0">
                <a:latin typeface="XCCW Joined PC7c" panose="03050602040000000000" pitchFamily="66" charset="0"/>
              </a:rPr>
              <a:t>- This involves looking at a written word, looking at each grapheme and using knowledge of GPCs to work out which phoneme each grapheme represents and then merging these phonemes together to make a word. This is the basis of reading</a:t>
            </a:r>
            <a:r>
              <a:rPr lang="en-GB" sz="2200" dirty="0" smtClean="0">
                <a:latin typeface="XCCW Joined PC7c" panose="03050602040000000000" pitchFamily="66" charset="0"/>
              </a:rPr>
              <a:t>.</a:t>
            </a:r>
          </a:p>
          <a:p>
            <a:endParaRPr lang="en-GB" sz="2200" dirty="0">
              <a:latin typeface="XCCW Joined PC7c" panose="03050602040000000000" pitchFamily="66" charset="0"/>
            </a:endParaRPr>
          </a:p>
          <a:p>
            <a:r>
              <a:rPr lang="en-GB" sz="2200" b="1" dirty="0">
                <a:latin typeface="XCCW Joined PC7c" panose="03050602040000000000" pitchFamily="66" charset="0"/>
              </a:rPr>
              <a:t>Oral Segmenting</a:t>
            </a:r>
            <a:r>
              <a:rPr lang="en-GB" sz="2200" dirty="0">
                <a:latin typeface="XCCW Joined PC7c" panose="03050602040000000000" pitchFamily="66" charset="0"/>
              </a:rPr>
              <a:t> - This is the act hearing a whole word and then splitting it up into the phonemes that make it. Children need to develop this skill before they will be able to segment words to spell them</a:t>
            </a:r>
            <a:r>
              <a:rPr lang="en-GB" sz="2200" dirty="0" smtClean="0">
                <a:latin typeface="XCCW Joined PC7c" panose="03050602040000000000" pitchFamily="66" charset="0"/>
              </a:rPr>
              <a:t>.</a:t>
            </a:r>
          </a:p>
          <a:p>
            <a:endParaRPr lang="en-GB" sz="2200" dirty="0">
              <a:latin typeface="XCCW Joined PC7c" panose="03050602040000000000" pitchFamily="66" charset="0"/>
            </a:endParaRPr>
          </a:p>
          <a:p>
            <a:r>
              <a:rPr lang="en-GB" sz="2200" b="1" dirty="0">
                <a:latin typeface="XCCW Joined PC7c" panose="03050602040000000000" pitchFamily="66" charset="0"/>
              </a:rPr>
              <a:t>Segmenting</a:t>
            </a:r>
            <a:r>
              <a:rPr lang="en-GB" sz="2200" dirty="0">
                <a:latin typeface="XCCW Joined PC7c" panose="03050602040000000000" pitchFamily="66" charset="0"/>
              </a:rPr>
              <a:t> - This involves hearing a word, splitting it up into the phonemes that make it, using knowledge of GPCs to work out which graphemes represent those phonemes and then writing those graphemes down in the right order. This is the basis of spelling.</a:t>
            </a:r>
            <a:endParaRPr lang="en-GB" sz="2200" dirty="0">
              <a:latin typeface="XCCW Joined PC7c" panose="03050602040000000000" pitchFamily="66" charset="0"/>
            </a:endParaRPr>
          </a:p>
        </p:txBody>
      </p:sp>
    </p:spTree>
    <p:extLst>
      <p:ext uri="{BB962C8B-B14F-4D97-AF65-F5344CB8AC3E}">
        <p14:creationId xmlns:p14="http://schemas.microsoft.com/office/powerpoint/2010/main" val="2879134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07366" y="457200"/>
            <a:ext cx="10670876" cy="5632311"/>
          </a:xfrm>
          <a:prstGeom prst="rect">
            <a:avLst/>
          </a:prstGeom>
        </p:spPr>
        <p:txBody>
          <a:bodyPr wrap="square">
            <a:spAutoFit/>
          </a:bodyPr>
          <a:lstStyle/>
          <a:p>
            <a:r>
              <a:rPr lang="en-GB" sz="3600" b="1" dirty="0">
                <a:latin typeface="XCCW Joined PC7c" panose="03050602040000000000" pitchFamily="66" charset="0"/>
              </a:rPr>
              <a:t>What are nonsense or pseudo words and why are they included?</a:t>
            </a:r>
          </a:p>
          <a:p>
            <a:r>
              <a:rPr lang="en-GB" sz="3600" dirty="0">
                <a:latin typeface="XCCW Joined PC7c" panose="03050602040000000000" pitchFamily="66" charset="0"/>
              </a:rPr>
              <a:t>These are words that are phonically decodable but are not actual words with an associated meaning e.g. </a:t>
            </a:r>
            <a:r>
              <a:rPr lang="en-GB" sz="3600" dirty="0" err="1">
                <a:latin typeface="XCCW Joined PC7c" panose="03050602040000000000" pitchFamily="66" charset="0"/>
              </a:rPr>
              <a:t>brip</a:t>
            </a:r>
            <a:r>
              <a:rPr lang="en-GB" sz="3600" dirty="0">
                <a:latin typeface="XCCW Joined PC7c" panose="03050602040000000000" pitchFamily="66" charset="0"/>
              </a:rPr>
              <a:t>, </a:t>
            </a:r>
            <a:r>
              <a:rPr lang="en-GB" sz="3600" dirty="0" err="1">
                <a:latin typeface="XCCW Joined PC7c" panose="03050602040000000000" pitchFamily="66" charset="0"/>
              </a:rPr>
              <a:t>snorb</a:t>
            </a:r>
            <a:r>
              <a:rPr lang="en-GB" sz="3600" dirty="0">
                <a:latin typeface="XCCW Joined PC7c" panose="03050602040000000000" pitchFamily="66" charset="0"/>
              </a:rPr>
              <a:t>. </a:t>
            </a:r>
            <a:endParaRPr lang="en-GB" sz="3600" dirty="0" smtClean="0">
              <a:latin typeface="XCCW Joined PC7c" panose="03050602040000000000" pitchFamily="66" charset="0"/>
            </a:endParaRPr>
          </a:p>
          <a:p>
            <a:endParaRPr lang="en-GB" sz="3600" dirty="0">
              <a:latin typeface="XCCW Joined PC7c" panose="03050602040000000000" pitchFamily="66" charset="0"/>
            </a:endParaRPr>
          </a:p>
          <a:p>
            <a:r>
              <a:rPr lang="en-GB" sz="3600" dirty="0" smtClean="0">
                <a:latin typeface="XCCW Joined PC7c" panose="03050602040000000000" pitchFamily="66" charset="0"/>
              </a:rPr>
              <a:t>Pseudo </a:t>
            </a:r>
            <a:r>
              <a:rPr lang="en-GB" sz="3600" dirty="0">
                <a:latin typeface="XCCW Joined PC7c" panose="03050602040000000000" pitchFamily="66" charset="0"/>
              </a:rPr>
              <a:t>words are included in the check specifically to assess whether your child can decode a word using phonics skills and not their memory.</a:t>
            </a:r>
          </a:p>
        </p:txBody>
      </p:sp>
    </p:spTree>
    <p:extLst>
      <p:ext uri="{BB962C8B-B14F-4D97-AF65-F5344CB8AC3E}">
        <p14:creationId xmlns:p14="http://schemas.microsoft.com/office/powerpoint/2010/main" val="1692287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9562" y="172528"/>
            <a:ext cx="11429999" cy="6001643"/>
          </a:xfrm>
          <a:prstGeom prst="rect">
            <a:avLst/>
          </a:prstGeom>
        </p:spPr>
        <p:txBody>
          <a:bodyPr wrap="square">
            <a:spAutoFit/>
          </a:bodyPr>
          <a:lstStyle/>
          <a:p>
            <a:r>
              <a:rPr lang="en-GB" sz="3200" b="0" i="0" dirty="0" smtClean="0">
                <a:effectLst/>
                <a:latin typeface="XCCW Joined PC7c" panose="03050602040000000000" pitchFamily="66" charset="0"/>
              </a:rPr>
              <a:t>The pseudo words is shown with a picture of a monster </a:t>
            </a:r>
            <a:r>
              <a:rPr lang="en-GB" sz="3200" dirty="0" smtClean="0">
                <a:latin typeface="XCCW Joined PC7c" panose="03050602040000000000" pitchFamily="66" charset="0"/>
              </a:rPr>
              <a:t>which tells them it’s a nonsense word. </a:t>
            </a:r>
            <a:endParaRPr lang="en-GB" sz="3200" dirty="0" smtClean="0">
              <a:latin typeface="XCCW Joined PC7c" panose="03050602040000000000" pitchFamily="66" charset="0"/>
            </a:endParaRPr>
          </a:p>
          <a:p>
            <a:endParaRPr lang="en-GB" sz="3200" b="0" i="0" dirty="0">
              <a:effectLst/>
              <a:latin typeface="XCCW Joined PC7c" panose="03050602040000000000" pitchFamily="66" charset="0"/>
            </a:endParaRPr>
          </a:p>
          <a:p>
            <a:r>
              <a:rPr lang="en-GB" sz="3200" b="0" i="0" dirty="0" smtClean="0">
                <a:effectLst/>
                <a:latin typeface="XCCW Joined PC7c" panose="03050602040000000000" pitchFamily="66" charset="0"/>
              </a:rPr>
              <a:t>This </a:t>
            </a:r>
            <a:r>
              <a:rPr lang="en-GB" sz="3200" b="0" i="0" dirty="0" smtClean="0">
                <a:effectLst/>
                <a:latin typeface="XCCW Joined PC7c" panose="03050602040000000000" pitchFamily="66" charset="0"/>
              </a:rPr>
              <a:t>not only makes the check a bit more fun, but provides the children with a context for the nonsense word which is independent from any existing vocabulary they may have. </a:t>
            </a:r>
            <a:endParaRPr lang="en-GB" sz="3200" b="0" i="0" dirty="0" smtClean="0">
              <a:effectLst/>
              <a:latin typeface="XCCW Joined PC7c" panose="03050602040000000000" pitchFamily="66" charset="0"/>
            </a:endParaRPr>
          </a:p>
          <a:p>
            <a:endParaRPr lang="en-GB" sz="3200" dirty="0">
              <a:latin typeface="XCCW Joined PC7c" panose="03050602040000000000" pitchFamily="66" charset="0"/>
            </a:endParaRPr>
          </a:p>
          <a:p>
            <a:r>
              <a:rPr lang="en-GB" sz="3200" b="0" i="0" dirty="0" smtClean="0">
                <a:effectLst/>
                <a:latin typeface="XCCW Joined PC7c" panose="03050602040000000000" pitchFamily="66" charset="0"/>
              </a:rPr>
              <a:t>Crucially</a:t>
            </a:r>
            <a:r>
              <a:rPr lang="en-GB" sz="3200" b="0" i="0" dirty="0" smtClean="0">
                <a:effectLst/>
                <a:latin typeface="XCCW Joined PC7c" panose="03050602040000000000" pitchFamily="66" charset="0"/>
              </a:rPr>
              <a:t>, it does not provide any clues, so your child just has to be able to decode it. Children generally find nonsense amusing so they will probably enjoy reading these words.</a:t>
            </a:r>
            <a:endParaRPr lang="en-GB" sz="3200" b="0" i="0" dirty="0">
              <a:effectLst/>
              <a:latin typeface="XCCW Joined PC7c" panose="03050602040000000000" pitchFamily="66" charset="0"/>
            </a:endParaRPr>
          </a:p>
        </p:txBody>
      </p:sp>
    </p:spTree>
    <p:extLst>
      <p:ext uri="{BB962C8B-B14F-4D97-AF65-F5344CB8AC3E}">
        <p14:creationId xmlns:p14="http://schemas.microsoft.com/office/powerpoint/2010/main" val="3649744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806300" y="196431"/>
            <a:ext cx="4333875" cy="6534150"/>
          </a:xfrm>
          <a:prstGeom prst="rect">
            <a:avLst/>
          </a:prstGeom>
        </p:spPr>
      </p:pic>
      <p:pic>
        <p:nvPicPr>
          <p:cNvPr id="3" name="Picture 2"/>
          <p:cNvPicPr>
            <a:picLocks noChangeAspect="1"/>
          </p:cNvPicPr>
          <p:nvPr/>
        </p:nvPicPr>
        <p:blipFill>
          <a:blip r:embed="rId3"/>
          <a:stretch>
            <a:fillRect/>
          </a:stretch>
        </p:blipFill>
        <p:spPr>
          <a:xfrm>
            <a:off x="6832929" y="196431"/>
            <a:ext cx="4219575" cy="6457950"/>
          </a:xfrm>
          <a:prstGeom prst="rect">
            <a:avLst/>
          </a:prstGeom>
        </p:spPr>
      </p:pic>
    </p:spTree>
    <p:extLst>
      <p:ext uri="{BB962C8B-B14F-4D97-AF65-F5344CB8AC3E}">
        <p14:creationId xmlns:p14="http://schemas.microsoft.com/office/powerpoint/2010/main" val="26314039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TotalTime>
  <Words>718</Words>
  <Application>Microsoft Office PowerPoint</Application>
  <PresentationFormat>Widescreen</PresentationFormat>
  <Paragraphs>100</Paragraphs>
  <Slides>21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Calibri</vt:lpstr>
      <vt:lpstr>Calibri Light</vt:lpstr>
      <vt:lpstr>Century Gothic</vt:lpstr>
      <vt:lpstr>Comic Sans MS</vt:lpstr>
      <vt:lpstr>myriad-pro</vt:lpstr>
      <vt:lpstr>XCCW Joined PC7c</vt:lpstr>
      <vt:lpstr>Office Theme</vt:lpstr>
      <vt:lpstr>Year 1 Phonics Screening Check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These are words which a lot of children, in the recent practice checks, found tricky: fighters, pumpkin, stripe, crowds, rude, brown, nigh, scroy, strad, thrand, clisk, tabe, yewn, clain, jair, dress, harnd, bulm, thard, foid, slirt, weaf, pobe, splote, twice, strike, saucers. </vt:lpstr>
      <vt:lpstr>PowerPoint Presentation</vt:lpstr>
      <vt:lpstr>These graphemes will be practised in our phonics sessions in school.  Quite understandably, children can struggle to read nonsense words as they try to make them make sense as when reading a book. With this in mind we will be focussing on reading nonsense words during phonics. </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 Phonics Screening Check</dc:title>
  <dc:creator>Mrs Furness</dc:creator>
  <cp:lastModifiedBy>Mrs Furness</cp:lastModifiedBy>
  <cp:revision>16</cp:revision>
  <cp:lastPrinted>2018-01-29T08:18:35Z</cp:lastPrinted>
  <dcterms:created xsi:type="dcterms:W3CDTF">2018-01-06T13:29:54Z</dcterms:created>
  <dcterms:modified xsi:type="dcterms:W3CDTF">2019-02-04T16:13:24Z</dcterms:modified>
</cp:coreProperties>
</file>