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81" r:id="rId7"/>
    <p:sldId id="382" r:id="rId8"/>
    <p:sldId id="396" r:id="rId9"/>
    <p:sldId id="367" r:id="rId10"/>
    <p:sldId id="383" r:id="rId11"/>
    <p:sldId id="384" r:id="rId12"/>
    <p:sldId id="385" r:id="rId13"/>
    <p:sldId id="386" r:id="rId14"/>
    <p:sldId id="387" r:id="rId15"/>
    <p:sldId id="388" r:id="rId16"/>
    <p:sldId id="360" r:id="rId17"/>
    <p:sldId id="368" r:id="rId18"/>
    <p:sldId id="380" r:id="rId19"/>
    <p:sldId id="397" r:id="rId20"/>
    <p:sldId id="398" r:id="rId21"/>
    <p:sldId id="399" r:id="rId22"/>
    <p:sldId id="400" r:id="rId23"/>
    <p:sldId id="401" r:id="rId24"/>
    <p:sldId id="389" r:id="rId25"/>
    <p:sldId id="390" r:id="rId26"/>
    <p:sldId id="391" r:id="rId27"/>
    <p:sldId id="392" r:id="rId28"/>
    <p:sldId id="393" r:id="rId29"/>
    <p:sldId id="394" r:id="rId30"/>
    <p:sldId id="395" r:id="rId31"/>
    <p:sldId id="402" r:id="rId32"/>
    <p:sldId id="403" r:id="rId33"/>
    <p:sldId id="404" r:id="rId34"/>
    <p:sldId id="405" r:id="rId35"/>
    <p:sldId id="406" r:id="rId36"/>
    <p:sldId id="407" r:id="rId37"/>
    <p:sldId id="40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391" autoAdjust="0"/>
    <p:restoredTop sz="94660"/>
  </p:normalViewPr>
  <p:slideViewPr>
    <p:cSldViewPr snapToGrid="0">
      <p:cViewPr varScale="1">
        <p:scale>
          <a:sx n="89" d="100"/>
          <a:sy n="89"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21/03/2020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21/03/2020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21/03/2020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21/03/2020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lassroomsecrets.co.uk/category/mixed-age-maths/year-1-2/spring-block-4-weight-and-volume-year-1-2/" TargetMode="External"/><Relationship Id="rId3" Type="http://schemas.openxmlformats.org/officeDocument/2006/relationships/image" Target="../media/image2.png"/><Relationship Id="rId7" Type="http://schemas.openxmlformats.org/officeDocument/2006/relationships/hyperlink" Target="https://classroomsecrets.co.uk/content-domain-filter/?fwp_contentdomain=2m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2m1" TargetMode="External"/><Relationship Id="rId5" Type="http://schemas.openxmlformats.org/officeDocument/2006/relationships/hyperlink" Target="https://classroomsecrets.co.uk/content-domain-filter/?fwp_contentdomain=1m2" TargetMode="External"/><Relationship Id="rId4" Type="http://schemas.openxmlformats.org/officeDocument/2006/relationships/hyperlink" Target="https://classroomsecrets.co.uk/content-domain-filter/?fwp_contentdomain=1m1" TargetMode="External"/><Relationship Id="rId9" Type="http://schemas.openxmlformats.org/officeDocument/2006/relationships/hyperlink" Target="https://classroomsecrets.co.uk/mixed-age-year-1-and-2-weight-and-volume-step-2-resource-pac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400" b="1" u="sng" dirty="0">
                <a:solidFill>
                  <a:srgbClr val="E7E6E6">
                    <a:lumMod val="50000"/>
                  </a:srgbClr>
                </a:solidFill>
                <a:latin typeface="Century Gothic" panose="020B0502020202020204" pitchFamily="34" charset="0"/>
              </a:rPr>
              <a:t>Year 1/2 – Spring Block 4 – Weight and Volume – Step 2</a:t>
            </a:r>
          </a:p>
          <a:p>
            <a:pPr lvl="0" algn="ctr"/>
            <a:endParaRPr lang="en-GB" sz="1400" b="1" dirty="0">
              <a:solidFill>
                <a:prstClr val="black"/>
              </a:solidFill>
              <a:latin typeface="Century Gothic" panose="020B0502020202020204" pitchFamily="34" charset="0"/>
            </a:endParaRPr>
          </a:p>
          <a:p>
            <a:pPr lvl="0" defTabSz="457200">
              <a:defRPr/>
            </a:pPr>
            <a:r>
              <a:rPr lang="en-GB" sz="1400" b="1" dirty="0">
                <a:solidFill>
                  <a:prstClr val="black"/>
                </a:solidFill>
                <a:latin typeface="Century Gothic" panose="020B0502020202020204" pitchFamily="34" charset="0"/>
              </a:rPr>
              <a:t>About This Resource:</a:t>
            </a:r>
          </a:p>
          <a:p>
            <a:pPr lvl="0" defTabSz="457200">
              <a:defRPr/>
            </a:pPr>
            <a:endParaRPr lang="en-GB" sz="1100" b="1" dirty="0">
              <a:solidFill>
                <a:prstClr val="black"/>
              </a:solidFill>
              <a:latin typeface="Century Gothic" panose="020B0502020202020204" pitchFamily="34" charset="0"/>
            </a:endParaRPr>
          </a:p>
          <a:p>
            <a:r>
              <a:rPr lang="en-GB" sz="1100" b="1" dirty="0">
                <a:solidFill>
                  <a:schemeClr val="tx1"/>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endParaRPr lang="en-GB" sz="1100" dirty="0">
              <a:solidFill>
                <a:schemeClr val="tx1"/>
              </a:solidFill>
              <a:latin typeface="Century Gothic" panose="020B0502020202020204" pitchFamily="34" charset="0"/>
            </a:endParaRPr>
          </a:p>
          <a:p>
            <a:pPr lvl="0" defTabSz="457200">
              <a:defRPr/>
            </a:pPr>
            <a:endParaRPr lang="en-GB" sz="1100" b="1" dirty="0">
              <a:solidFill>
                <a:prstClr val="black"/>
              </a:solidFill>
              <a:latin typeface="Century Gothic" panose="020B0502020202020204" pitchFamily="34" charset="0"/>
            </a:endParaRPr>
          </a:p>
          <a:p>
            <a:pPr lvl="0" defTabSz="457200">
              <a:defRPr/>
            </a:pPr>
            <a:endParaRPr lang="en-GB" sz="1100" b="1" dirty="0">
              <a:solidFill>
                <a:prstClr val="black"/>
              </a:solidFill>
              <a:latin typeface="Century Gothic" panose="020B0502020202020204" pitchFamily="34" charset="0"/>
            </a:endParaRPr>
          </a:p>
          <a:p>
            <a:pPr lvl="0" defTabSz="457200">
              <a:defRPr/>
            </a:pPr>
            <a:r>
              <a:rPr lang="en-GB" sz="1400" b="1" dirty="0">
                <a:solidFill>
                  <a:prstClr val="black"/>
                </a:solidFill>
                <a:latin typeface="Century Gothic" panose="020B0502020202020204" pitchFamily="34" charset="0"/>
              </a:rPr>
              <a:t>National Curriculum Objectives:</a:t>
            </a:r>
          </a:p>
          <a:p>
            <a:pPr lvl="0" defTabSz="457200">
              <a:defRPr/>
            </a:pPr>
            <a:endParaRPr lang="en-GB" sz="1100" b="1" dirty="0">
              <a:solidFill>
                <a:srgbClr val="FF0000"/>
              </a:solidFill>
              <a:latin typeface="Century Gothic" panose="020B0502020202020204" pitchFamily="34" charset="0"/>
            </a:endParaRPr>
          </a:p>
          <a:p>
            <a:pPr fontAlgn="base">
              <a:lnSpc>
                <a:spcPct val="100000"/>
              </a:lnSpc>
              <a:spcAft>
                <a:spcPts val="0"/>
              </a:spcAft>
            </a:pPr>
            <a:r>
              <a:rPr lang="en-GB" sz="1100" b="1" dirty="0">
                <a:solidFill>
                  <a:prstClr val="black"/>
                </a:solidFill>
                <a:latin typeface="Century Gothic" panose="020B0502020202020204" pitchFamily="34" charset="0"/>
              </a:rPr>
              <a:t>Mathematics Year 1: </a:t>
            </a:r>
            <a:r>
              <a:rPr lang="en-US" sz="1100" b="1" dirty="0">
                <a:solidFill>
                  <a:schemeClr val="tx1"/>
                </a:solidFill>
                <a:latin typeface="Century Gothic" panose="020B0502020202020204" pitchFamily="34" charset="0"/>
              </a:rPr>
              <a:t>(1M1)</a:t>
            </a:r>
            <a:r>
              <a:rPr lang="en-US" sz="1100" b="1" dirty="0">
                <a:latin typeface="Century Gothic" panose="020B0502020202020204" pitchFamily="34" charset="0"/>
              </a:rPr>
              <a:t> </a:t>
            </a:r>
            <a:r>
              <a:rPr lang="en-US" sz="1100" b="1" dirty="0">
                <a:latin typeface="Century Gothic" panose="020B0502020202020204" pitchFamily="34" charset="0"/>
                <a:hlinkClick r:id="rId4"/>
              </a:rPr>
              <a:t>Compare, describe and solve practical problems for:  lengths and heights [for example, long/short, longer/shorter, tall/short, double/half]  mass/weight [for example, heavy/light, heavier than, lighter than]  capacity and volume [for example, full/empty, more than, less than, half, half full, quarter]  Time [for example, quicker, slower, earlier, later]</a:t>
            </a:r>
            <a:endParaRPr lang="en-US" sz="1100" b="1" dirty="0">
              <a:latin typeface="Century Gothic" panose="020B0502020202020204" pitchFamily="34" charset="0"/>
            </a:endParaRPr>
          </a:p>
          <a:p>
            <a:pPr fontAlgn="base">
              <a:lnSpc>
                <a:spcPct val="100000"/>
              </a:lnSpc>
              <a:spcAft>
                <a:spcPts val="0"/>
              </a:spcAft>
            </a:pPr>
            <a:r>
              <a:rPr lang="en-US" sz="1100" b="1" dirty="0">
                <a:solidFill>
                  <a:schemeClr val="tx1"/>
                </a:solidFill>
                <a:latin typeface="Century Gothic" panose="020B0502020202020204" pitchFamily="34" charset="0"/>
              </a:rPr>
              <a:t>Mathematics Year 1: (1M2)</a:t>
            </a:r>
            <a:r>
              <a:rPr lang="en-US" sz="1100" b="1" dirty="0">
                <a:latin typeface="Century Gothic" panose="020B0502020202020204" pitchFamily="34" charset="0"/>
              </a:rPr>
              <a:t> </a:t>
            </a:r>
            <a:r>
              <a:rPr lang="en-US" sz="1100" b="1" dirty="0">
                <a:latin typeface="Century Gothic" panose="020B0502020202020204" pitchFamily="34" charset="0"/>
                <a:hlinkClick r:id="rId5"/>
              </a:rPr>
              <a:t>Measure and begin to record:</a:t>
            </a:r>
            <a:r>
              <a:rPr lang="en-US" sz="1100" b="1" dirty="0">
                <a:latin typeface="Century Gothic" panose="020B0502020202020204" pitchFamily="34" charset="0"/>
              </a:rPr>
              <a:t>  </a:t>
            </a:r>
            <a:r>
              <a:rPr lang="en-US" sz="1100" b="1" dirty="0">
                <a:latin typeface="Century Gothic" panose="020B0502020202020204" pitchFamily="34" charset="0"/>
                <a:hlinkClick r:id="rId5"/>
              </a:rPr>
              <a:t>lengths and heights</a:t>
            </a:r>
            <a:r>
              <a:rPr lang="en-US" sz="1100" b="1" dirty="0">
                <a:latin typeface="Century Gothic" panose="020B0502020202020204" pitchFamily="34" charset="0"/>
              </a:rPr>
              <a:t>  </a:t>
            </a:r>
            <a:r>
              <a:rPr lang="en-US" sz="1100" b="1" dirty="0">
                <a:latin typeface="Century Gothic" panose="020B0502020202020204" pitchFamily="34" charset="0"/>
                <a:hlinkClick r:id="rId5"/>
              </a:rPr>
              <a:t>mass/weight  capacity and volume   time (hours, minutes, seconds)</a:t>
            </a:r>
            <a:endParaRPr lang="en-US" sz="1100" b="1" dirty="0">
              <a:latin typeface="Century Gothic" panose="020B0502020202020204" pitchFamily="34" charset="0"/>
            </a:endParaRPr>
          </a:p>
          <a:p>
            <a:pPr fontAlgn="base">
              <a:lnSpc>
                <a:spcPct val="100000"/>
              </a:lnSpc>
              <a:spcAft>
                <a:spcPts val="0"/>
              </a:spcAft>
              <a:buClrTx/>
              <a:buSzTx/>
              <a:tabLst/>
              <a:defRPr/>
            </a:pPr>
            <a:r>
              <a:rPr lang="en-GB" sz="1100" b="1" dirty="0">
                <a:solidFill>
                  <a:prstClr val="black"/>
                </a:solidFill>
                <a:latin typeface="Century Gothic" panose="020B0502020202020204" pitchFamily="34" charset="0"/>
              </a:rPr>
              <a:t>Mathematics Year 2: (2M1) </a:t>
            </a:r>
            <a:r>
              <a:rPr lang="en-GB" sz="1100" b="1" dirty="0">
                <a:latin typeface="Century Gothic" panose="020B0502020202020204" pitchFamily="34" charset="0"/>
                <a:hlinkClick r:id="rId6"/>
              </a:rPr>
              <a:t>Compare and order lengths, mass, volume/capacity and record the results using &gt;, &lt; and =</a:t>
            </a:r>
            <a:endParaRPr lang="en-GB" sz="11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100" b="1" dirty="0">
                <a:solidFill>
                  <a:prstClr val="black"/>
                </a:solidFill>
                <a:latin typeface="Century Gothic" panose="020B0502020202020204" pitchFamily="34" charset="0"/>
              </a:rPr>
              <a:t>Mathematics Year 2: (2M2) </a:t>
            </a:r>
            <a:r>
              <a:rPr lang="en-GB" sz="1100" b="1" u="sng" dirty="0">
                <a:latin typeface="Century Gothic" panose="020B0502020202020204" pitchFamily="34" charset="0"/>
                <a:hlinkClick r:id="rId7"/>
              </a:rPr>
              <a:t>Choose and use appropriate standard units to estimate and measure length/height in any direction (m/cm); mass (kg/g); temperature (°C); capacity (litres/ml) to the nearest appropriate unit, using rulers, scales, thermometers and measuring vessels</a:t>
            </a:r>
            <a:endParaRPr lang="en-US" sz="1100" b="1" dirty="0">
              <a:latin typeface="Century Gothic" panose="020B0502020202020204" pitchFamily="34" charset="0"/>
            </a:endParaRPr>
          </a:p>
          <a:p>
            <a:pPr lvl="0" defTabSz="457200">
              <a:lnSpc>
                <a:spcPct val="100000"/>
              </a:lnSpc>
              <a:spcAft>
                <a:spcPts val="0"/>
              </a:spcAft>
              <a:buClrTx/>
              <a:buSzTx/>
              <a:tabLst/>
              <a:defRPr/>
            </a:pPr>
            <a:endParaRPr lang="en-GB" sz="11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100" b="1" u="sng" dirty="0">
              <a:solidFill>
                <a:prstClr val="black"/>
              </a:solidFill>
              <a:latin typeface="Century Gothic" panose="020B0502020202020204" pitchFamily="34" charset="0"/>
            </a:endParaRPr>
          </a:p>
          <a:p>
            <a:pPr>
              <a:spcAft>
                <a:spcPts val="0"/>
              </a:spcAft>
              <a:defRPr/>
            </a:pPr>
            <a:r>
              <a:rPr lang="en-GB" sz="1400" b="1" dirty="0">
                <a:solidFill>
                  <a:prstClr val="black"/>
                </a:solidFill>
                <a:latin typeface="Century Gothic" panose="020B0502020202020204" pitchFamily="34" charset="0"/>
              </a:rPr>
              <a:t>More </a:t>
            </a:r>
            <a:r>
              <a:rPr lang="en-GB" sz="1400" b="1" dirty="0">
                <a:solidFill>
                  <a:prstClr val="black"/>
                </a:solidFill>
                <a:latin typeface="Century Gothic" panose="020B0502020202020204" pitchFamily="34" charset="0"/>
                <a:hlinkClick r:id="rId8"/>
              </a:rPr>
              <a:t>Year 1 and 2 Weight and Volume</a:t>
            </a:r>
            <a:r>
              <a:rPr lang="en-GB" sz="1400" b="1" dirty="0">
                <a:solidFill>
                  <a:prstClr val="black"/>
                </a:solidFill>
                <a:latin typeface="Century Gothic" panose="020B0502020202020204" pitchFamily="34" charset="0"/>
              </a:rPr>
              <a:t> resources.</a:t>
            </a:r>
            <a:endParaRPr lang="en-GB" sz="11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1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100" b="1" dirty="0">
              <a:solidFill>
                <a:prstClr val="black"/>
              </a:solidFill>
              <a:latin typeface="Century Gothic" panose="020B0502020202020204" pitchFamily="34" charset="0"/>
            </a:endParaRPr>
          </a:p>
          <a:p>
            <a:pPr lvl="0">
              <a:defRPr/>
            </a:pPr>
            <a:r>
              <a:rPr lang="en-GB" sz="1400" b="1" dirty="0">
                <a:solidFill>
                  <a:prstClr val="black"/>
                </a:solidFill>
                <a:latin typeface="Century Gothic" panose="020B0502020202020204" pitchFamily="34" charset="0"/>
              </a:rPr>
              <a:t>Did you like this resource? Don’t forget to </a:t>
            </a:r>
            <a:r>
              <a:rPr lang="en-GB" sz="1400" b="1" dirty="0">
                <a:solidFill>
                  <a:prstClr val="black"/>
                </a:solidFill>
                <a:latin typeface="Century Gothic" panose="020B0502020202020204" pitchFamily="34" charset="0"/>
                <a:hlinkClick r:id="rId9"/>
              </a:rPr>
              <a:t>review</a:t>
            </a:r>
            <a:r>
              <a:rPr lang="en-GB" sz="14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xmlns=""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xmlns="" id="{69851975-7153-4013-869B-189802C7D46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0" name="Rectangle 19">
            <a:extLst>
              <a:ext uri="{FF2B5EF4-FFF2-40B4-BE49-F238E27FC236}">
                <a16:creationId xmlns:a16="http://schemas.microsoft.com/office/drawing/2014/main" xmlns="" id="{FBFCD45C-7A61-4BBA-A7DB-F28566A3B57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This box weighs less than 6 buttons.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the box weighs more than 6 buttons.</a:t>
            </a: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386F220D-A941-415B-9A2C-CB5DE667D4D7}"/>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39843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3" name="Picture 32">
            <a:extLst>
              <a:ext uri="{FF2B5EF4-FFF2-40B4-BE49-F238E27FC236}">
                <a16:creationId xmlns:a16="http://schemas.microsoft.com/office/drawing/2014/main" xmlns="" id="{2FEDBD2D-3362-4EF0-AC2E-4531077AF989}"/>
              </a:ext>
            </a:extLst>
          </p:cNvPr>
          <p:cNvPicPr>
            <a:picLocks noChangeAspect="1"/>
          </p:cNvPicPr>
          <p:nvPr/>
        </p:nvPicPr>
        <p:blipFill>
          <a:blip r:embed="rId4"/>
          <a:stretch>
            <a:fillRect/>
          </a:stretch>
        </p:blipFill>
        <p:spPr>
          <a:xfrm>
            <a:off x="115438" y="144125"/>
            <a:ext cx="8913124" cy="6322100"/>
          </a:xfrm>
          <a:prstGeom prst="rect">
            <a:avLst/>
          </a:prstGeom>
        </p:spPr>
      </p:pic>
      <p:sp>
        <p:nvSpPr>
          <p:cNvPr id="55" name="Rectangle 54">
            <a:extLst>
              <a:ext uri="{FF2B5EF4-FFF2-40B4-BE49-F238E27FC236}">
                <a16:creationId xmlns:a16="http://schemas.microsoft.com/office/drawing/2014/main" xmlns="" id="{7628E599-25E0-4D33-8BD8-944ACB8CFDF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object weighs more than the hedgehog? </a:t>
            </a:r>
          </a:p>
        </p:txBody>
      </p:sp>
      <p:graphicFrame>
        <p:nvGraphicFramePr>
          <p:cNvPr id="56" name="Table 55">
            <a:extLst>
              <a:ext uri="{FF2B5EF4-FFF2-40B4-BE49-F238E27FC236}">
                <a16:creationId xmlns:a16="http://schemas.microsoft.com/office/drawing/2014/main" xmlns="" id="{A7389DD6-EBB7-4F62-95E9-4061834EB226}"/>
              </a:ext>
            </a:extLst>
          </p:cNvPr>
          <p:cNvGraphicFramePr>
            <a:graphicFrameLocks noGrp="1"/>
          </p:cNvGraphicFramePr>
          <p:nvPr>
            <p:extLst>
              <p:ext uri="{D42A27DB-BD31-4B8C-83A1-F6EECF244321}">
                <p14:modId xmlns:p14="http://schemas.microsoft.com/office/powerpoint/2010/main" val="2063385712"/>
              </p:ext>
            </p:extLst>
          </p:nvPr>
        </p:nvGraphicFramePr>
        <p:xfrm>
          <a:off x="2495391" y="3974754"/>
          <a:ext cx="1101588" cy="1825068"/>
        </p:xfrm>
        <a:graphic>
          <a:graphicData uri="http://schemas.openxmlformats.org/drawingml/2006/table">
            <a:tbl>
              <a:tblPr firstRow="1" bandRow="1">
                <a:tableStyleId>{2D5ABB26-0587-4C30-8999-92F81FD0307C}</a:tableStyleId>
              </a:tblPr>
              <a:tblGrid>
                <a:gridCol w="1101588">
                  <a:extLst>
                    <a:ext uri="{9D8B030D-6E8A-4147-A177-3AD203B41FA5}">
                      <a16:colId xmlns:a16="http://schemas.microsoft.com/office/drawing/2014/main" xmlns="" val="1929447537"/>
                    </a:ext>
                  </a:extLst>
                </a:gridCol>
              </a:tblGrid>
              <a:tr h="527076">
                <a:tc>
                  <a:txBody>
                    <a:bodyPr/>
                    <a:lstStyle/>
                    <a:p>
                      <a:pPr algn="ctr"/>
                      <a:r>
                        <a:rPr lang="en-GB" sz="2000" b="1" dirty="0">
                          <a:latin typeface="Century Gothic" panose="020B0502020202020204" pitchFamily="34" charset="0"/>
                        </a:rPr>
                        <a:t>pumpkin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96406261"/>
                  </a:ext>
                </a:extLst>
              </a:tr>
              <a:tr h="158123">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1873953"/>
                  </a:ext>
                </a:extLst>
              </a:tr>
              <a:tr h="52707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crayons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95657255"/>
                  </a:ext>
                </a:extLst>
              </a:tr>
              <a:tr h="72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21248741"/>
                  </a:ext>
                </a:extLst>
              </a:tr>
              <a:tr h="527076">
                <a:tc>
                  <a:txBody>
                    <a:bodyPr/>
                    <a:lstStyle/>
                    <a:p>
                      <a:pPr algn="ctr"/>
                      <a:r>
                        <a:rPr lang="en-GB" sz="2000" b="1" dirty="0">
                          <a:latin typeface="Century Gothic" panose="020B0502020202020204" pitchFamily="34" charset="0"/>
                        </a:rPr>
                        <a:t>toy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04580796"/>
                  </a:ext>
                </a:extLst>
              </a:tr>
            </a:tbl>
          </a:graphicData>
        </a:graphic>
      </p:graphicFrame>
      <p:sp>
        <p:nvSpPr>
          <p:cNvPr id="57" name="Rounded Rectangle 40">
            <a:extLst>
              <a:ext uri="{FF2B5EF4-FFF2-40B4-BE49-F238E27FC236}">
                <a16:creationId xmlns:a16="http://schemas.microsoft.com/office/drawing/2014/main" xmlns="" id="{E2D3997F-A98F-4CA5-A5A6-BCE3F1DBBDAA}"/>
              </a:ext>
            </a:extLst>
          </p:cNvPr>
          <p:cNvSpPr/>
          <p:nvPr/>
        </p:nvSpPr>
        <p:spPr>
          <a:xfrm>
            <a:off x="5375655" y="3944703"/>
            <a:ext cx="1706351" cy="551261"/>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12 acorns</a:t>
            </a:r>
          </a:p>
        </p:txBody>
      </p:sp>
      <p:sp>
        <p:nvSpPr>
          <p:cNvPr id="58" name="Rounded Rectangle 41">
            <a:extLst>
              <a:ext uri="{FF2B5EF4-FFF2-40B4-BE49-F238E27FC236}">
                <a16:creationId xmlns:a16="http://schemas.microsoft.com/office/drawing/2014/main" xmlns="" id="{7876A0A3-6433-4F56-A7C2-9BFBCB4B72B6}"/>
              </a:ext>
            </a:extLst>
          </p:cNvPr>
          <p:cNvSpPr/>
          <p:nvPr/>
        </p:nvSpPr>
        <p:spPr>
          <a:xfrm>
            <a:off x="5375655" y="4602373"/>
            <a:ext cx="1706351" cy="551261"/>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8 acorns</a:t>
            </a:r>
          </a:p>
        </p:txBody>
      </p:sp>
      <p:sp>
        <p:nvSpPr>
          <p:cNvPr id="59" name="Rounded Rectangle 42">
            <a:extLst>
              <a:ext uri="{FF2B5EF4-FFF2-40B4-BE49-F238E27FC236}">
                <a16:creationId xmlns:a16="http://schemas.microsoft.com/office/drawing/2014/main" xmlns="" id="{66C754D8-2B3C-4B92-9558-2988381469D7}"/>
              </a:ext>
            </a:extLst>
          </p:cNvPr>
          <p:cNvSpPr/>
          <p:nvPr/>
        </p:nvSpPr>
        <p:spPr>
          <a:xfrm>
            <a:off x="5375655" y="5260043"/>
            <a:ext cx="1706351" cy="551261"/>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GB" sz="2000" b="1" dirty="0">
                <a:latin typeface="Century Gothic" panose="020B0502020202020204" pitchFamily="34" charset="0"/>
              </a:rPr>
              <a:t>10 acorns</a:t>
            </a:r>
          </a:p>
        </p:txBody>
      </p:sp>
      <p:sp>
        <p:nvSpPr>
          <p:cNvPr id="11" name="TextBox 10">
            <a:extLst>
              <a:ext uri="{FF2B5EF4-FFF2-40B4-BE49-F238E27FC236}">
                <a16:creationId xmlns:a16="http://schemas.microsoft.com/office/drawing/2014/main" xmlns="" id="{8E05F840-EA20-4C98-B13C-B67097B84792}"/>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405914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3" name="Picture 32">
            <a:extLst>
              <a:ext uri="{FF2B5EF4-FFF2-40B4-BE49-F238E27FC236}">
                <a16:creationId xmlns:a16="http://schemas.microsoft.com/office/drawing/2014/main" xmlns="" id="{2FEDBD2D-3362-4EF0-AC2E-4531077AF989}"/>
              </a:ext>
            </a:extLst>
          </p:cNvPr>
          <p:cNvPicPr>
            <a:picLocks noChangeAspect="1"/>
          </p:cNvPicPr>
          <p:nvPr/>
        </p:nvPicPr>
        <p:blipFill>
          <a:blip r:embed="rId4"/>
          <a:stretch>
            <a:fillRect/>
          </a:stretch>
        </p:blipFill>
        <p:spPr>
          <a:xfrm>
            <a:off x="115438" y="144125"/>
            <a:ext cx="8913124" cy="6322100"/>
          </a:xfrm>
          <a:prstGeom prst="rect">
            <a:avLst/>
          </a:prstGeom>
        </p:spPr>
      </p:pic>
      <p:sp>
        <p:nvSpPr>
          <p:cNvPr id="55" name="Rectangle 54">
            <a:extLst>
              <a:ext uri="{FF2B5EF4-FFF2-40B4-BE49-F238E27FC236}">
                <a16:creationId xmlns:a16="http://schemas.microsoft.com/office/drawing/2014/main" xmlns="" id="{7628E599-25E0-4D33-8BD8-944ACB8CFDF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object weighs more than the hedgehog? </a:t>
            </a:r>
          </a:p>
        </p:txBody>
      </p:sp>
      <p:graphicFrame>
        <p:nvGraphicFramePr>
          <p:cNvPr id="56" name="Table 55">
            <a:extLst>
              <a:ext uri="{FF2B5EF4-FFF2-40B4-BE49-F238E27FC236}">
                <a16:creationId xmlns:a16="http://schemas.microsoft.com/office/drawing/2014/main" xmlns="" id="{A7389DD6-EBB7-4F62-95E9-4061834EB226}"/>
              </a:ext>
            </a:extLst>
          </p:cNvPr>
          <p:cNvGraphicFramePr>
            <a:graphicFrameLocks noGrp="1"/>
          </p:cNvGraphicFramePr>
          <p:nvPr>
            <p:extLst>
              <p:ext uri="{D42A27DB-BD31-4B8C-83A1-F6EECF244321}">
                <p14:modId xmlns:p14="http://schemas.microsoft.com/office/powerpoint/2010/main" val="3900448068"/>
              </p:ext>
            </p:extLst>
          </p:nvPr>
        </p:nvGraphicFramePr>
        <p:xfrm>
          <a:off x="2495391" y="3974754"/>
          <a:ext cx="1101588" cy="1825068"/>
        </p:xfrm>
        <a:graphic>
          <a:graphicData uri="http://schemas.openxmlformats.org/drawingml/2006/table">
            <a:tbl>
              <a:tblPr firstRow="1" bandRow="1">
                <a:tableStyleId>{2D5ABB26-0587-4C30-8999-92F81FD0307C}</a:tableStyleId>
              </a:tblPr>
              <a:tblGrid>
                <a:gridCol w="1101588">
                  <a:extLst>
                    <a:ext uri="{9D8B030D-6E8A-4147-A177-3AD203B41FA5}">
                      <a16:colId xmlns:a16="http://schemas.microsoft.com/office/drawing/2014/main" xmlns="" val="1929447537"/>
                    </a:ext>
                  </a:extLst>
                </a:gridCol>
              </a:tblGrid>
              <a:tr h="527076">
                <a:tc>
                  <a:txBody>
                    <a:bodyPr/>
                    <a:lstStyle/>
                    <a:p>
                      <a:pPr algn="ctr"/>
                      <a:r>
                        <a:rPr lang="en-GB" sz="2000" b="1" dirty="0">
                          <a:solidFill>
                            <a:srgbClr val="FF0000"/>
                          </a:solidFill>
                          <a:latin typeface="Century Gothic" panose="020B0502020202020204" pitchFamily="34" charset="0"/>
                        </a:rPr>
                        <a:t>pumpkin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96406261"/>
                  </a:ext>
                </a:extLst>
              </a:tr>
              <a:tr h="158123">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1873953"/>
                  </a:ext>
                </a:extLst>
              </a:tr>
              <a:tr h="52707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crayons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95657255"/>
                  </a:ext>
                </a:extLst>
              </a:tr>
              <a:tr h="72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21248741"/>
                  </a:ext>
                </a:extLst>
              </a:tr>
              <a:tr h="527076">
                <a:tc>
                  <a:txBody>
                    <a:bodyPr/>
                    <a:lstStyle/>
                    <a:p>
                      <a:pPr algn="ctr"/>
                      <a:r>
                        <a:rPr lang="en-GB" sz="2000" b="1" dirty="0">
                          <a:latin typeface="Century Gothic" panose="020B0502020202020204" pitchFamily="34" charset="0"/>
                        </a:rPr>
                        <a:t>toy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04580796"/>
                  </a:ext>
                </a:extLst>
              </a:tr>
            </a:tbl>
          </a:graphicData>
        </a:graphic>
      </p:graphicFrame>
      <p:sp>
        <p:nvSpPr>
          <p:cNvPr id="57" name="Rounded Rectangle 40">
            <a:extLst>
              <a:ext uri="{FF2B5EF4-FFF2-40B4-BE49-F238E27FC236}">
                <a16:creationId xmlns:a16="http://schemas.microsoft.com/office/drawing/2014/main" xmlns="" id="{E2D3997F-A98F-4CA5-A5A6-BCE3F1DBBDAA}"/>
              </a:ext>
            </a:extLst>
          </p:cNvPr>
          <p:cNvSpPr/>
          <p:nvPr/>
        </p:nvSpPr>
        <p:spPr>
          <a:xfrm>
            <a:off x="5375655" y="3944703"/>
            <a:ext cx="1706351" cy="551261"/>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rgbClr val="FF0000"/>
                </a:solidFill>
                <a:latin typeface="Century Gothic" panose="020B0502020202020204" pitchFamily="34" charset="0"/>
              </a:rPr>
              <a:t>12 acorns</a:t>
            </a:r>
          </a:p>
        </p:txBody>
      </p:sp>
      <p:sp>
        <p:nvSpPr>
          <p:cNvPr id="58" name="Rounded Rectangle 41">
            <a:extLst>
              <a:ext uri="{FF2B5EF4-FFF2-40B4-BE49-F238E27FC236}">
                <a16:creationId xmlns:a16="http://schemas.microsoft.com/office/drawing/2014/main" xmlns="" id="{7876A0A3-6433-4F56-A7C2-9BFBCB4B72B6}"/>
              </a:ext>
            </a:extLst>
          </p:cNvPr>
          <p:cNvSpPr/>
          <p:nvPr/>
        </p:nvSpPr>
        <p:spPr>
          <a:xfrm>
            <a:off x="5375655" y="4602373"/>
            <a:ext cx="1706351" cy="551261"/>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8 acorns</a:t>
            </a:r>
          </a:p>
        </p:txBody>
      </p:sp>
      <p:sp>
        <p:nvSpPr>
          <p:cNvPr id="59" name="Rounded Rectangle 42">
            <a:extLst>
              <a:ext uri="{FF2B5EF4-FFF2-40B4-BE49-F238E27FC236}">
                <a16:creationId xmlns:a16="http://schemas.microsoft.com/office/drawing/2014/main" xmlns="" id="{66C754D8-2B3C-4B92-9558-2988381469D7}"/>
              </a:ext>
            </a:extLst>
          </p:cNvPr>
          <p:cNvSpPr/>
          <p:nvPr/>
        </p:nvSpPr>
        <p:spPr>
          <a:xfrm>
            <a:off x="5375655" y="5260043"/>
            <a:ext cx="1706351" cy="551261"/>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GB" sz="2000" b="1" dirty="0">
                <a:latin typeface="Century Gothic" panose="020B0502020202020204" pitchFamily="34" charset="0"/>
              </a:rPr>
              <a:t>10 acorns</a:t>
            </a:r>
          </a:p>
        </p:txBody>
      </p:sp>
      <p:sp>
        <p:nvSpPr>
          <p:cNvPr id="11" name="TextBox 10">
            <a:extLst>
              <a:ext uri="{FF2B5EF4-FFF2-40B4-BE49-F238E27FC236}">
                <a16:creationId xmlns:a16="http://schemas.microsoft.com/office/drawing/2014/main" xmlns="" id="{D587D3E0-80D8-486A-A25B-8E1DFD11D88C}"/>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41346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Order these amounts from smallest to largest.</a:t>
            </a: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p:txBody>
      </p:sp>
      <p:graphicFrame>
        <p:nvGraphicFramePr>
          <p:cNvPr id="2" name="Table 1">
            <a:extLst>
              <a:ext uri="{FF2B5EF4-FFF2-40B4-BE49-F238E27FC236}">
                <a16:creationId xmlns:a16="http://schemas.microsoft.com/office/drawing/2014/main" xmlns="" id="{6A3BD463-F037-4B74-9717-051D94B96A9A}"/>
              </a:ext>
            </a:extLst>
          </p:cNvPr>
          <p:cNvGraphicFramePr>
            <a:graphicFrameLocks noGrp="1"/>
          </p:cNvGraphicFramePr>
          <p:nvPr>
            <p:extLst>
              <p:ext uri="{D42A27DB-BD31-4B8C-83A1-F6EECF244321}">
                <p14:modId xmlns:p14="http://schemas.microsoft.com/office/powerpoint/2010/main" val="3671197361"/>
              </p:ext>
            </p:extLst>
          </p:nvPr>
        </p:nvGraphicFramePr>
        <p:xfrm>
          <a:off x="1332000" y="1692564"/>
          <a:ext cx="6480000" cy="64008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xmlns="" val="924710017"/>
                    </a:ext>
                  </a:extLst>
                </a:gridCol>
                <a:gridCol w="540000">
                  <a:extLst>
                    <a:ext uri="{9D8B030D-6E8A-4147-A177-3AD203B41FA5}">
                      <a16:colId xmlns:a16="http://schemas.microsoft.com/office/drawing/2014/main" xmlns="" val="1166464001"/>
                    </a:ext>
                  </a:extLst>
                </a:gridCol>
                <a:gridCol w="1800000">
                  <a:extLst>
                    <a:ext uri="{9D8B030D-6E8A-4147-A177-3AD203B41FA5}">
                      <a16:colId xmlns:a16="http://schemas.microsoft.com/office/drawing/2014/main" xmlns="" val="1706778718"/>
                    </a:ext>
                  </a:extLst>
                </a:gridCol>
                <a:gridCol w="540000">
                  <a:extLst>
                    <a:ext uri="{9D8B030D-6E8A-4147-A177-3AD203B41FA5}">
                      <a16:colId xmlns:a16="http://schemas.microsoft.com/office/drawing/2014/main" xmlns="" val="192185561"/>
                    </a:ext>
                  </a:extLst>
                </a:gridCol>
                <a:gridCol w="1800000">
                  <a:extLst>
                    <a:ext uri="{9D8B030D-6E8A-4147-A177-3AD203B41FA5}">
                      <a16:colId xmlns:a16="http://schemas.microsoft.com/office/drawing/2014/main" xmlns="" val="1227733261"/>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latin typeface="Century Gothic" panose="020B0502020202020204" pitchFamily="34" charset="0"/>
                        </a:rPr>
                        <a:t>62g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endParaRPr lang="en-GB" sz="36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latin typeface="Century Gothic" panose="020B0502020202020204" pitchFamily="34" charset="0"/>
                        </a:rPr>
                        <a:t>48g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endParaRPr lang="en-GB" sz="36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latin typeface="Century Gothic" panose="020B0502020202020204" pitchFamily="34" charset="0"/>
                        </a:rPr>
                        <a:t>46g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3978895177"/>
                  </a:ext>
                </a:extLst>
              </a:tr>
            </a:tbl>
          </a:graphicData>
        </a:graphic>
      </p:graphicFrame>
      <p:sp>
        <p:nvSpPr>
          <p:cNvPr id="9" name="TextBox 8">
            <a:extLst>
              <a:ext uri="{FF2B5EF4-FFF2-40B4-BE49-F238E27FC236}">
                <a16:creationId xmlns:a16="http://schemas.microsoft.com/office/drawing/2014/main" xmlns="" id="{9755BC3D-17C8-48F1-B759-07FABDE637CA}"/>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3691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Order these amounts from smallest to largest.</a:t>
            </a: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endParaRPr lang="en-GB" sz="2400" u="sng" dirty="0">
              <a:solidFill>
                <a:schemeClr val="tx1"/>
              </a:solidFill>
              <a:latin typeface="SassoonCRInfantMedium" panose="02000603020000020003" pitchFamily="2" charset="0"/>
            </a:endParaRPr>
          </a:p>
          <a:p>
            <a:pPr algn="ctr"/>
            <a:r>
              <a:rPr lang="en-GB" sz="3000" b="1" dirty="0">
                <a:solidFill>
                  <a:srgbClr val="FF0000"/>
                </a:solidFill>
                <a:latin typeface="Century Gothic" panose="020B0502020202020204" pitchFamily="34" charset="0"/>
              </a:rPr>
              <a:t>46g, 48g, 62g</a:t>
            </a:r>
          </a:p>
        </p:txBody>
      </p:sp>
      <p:graphicFrame>
        <p:nvGraphicFramePr>
          <p:cNvPr id="2" name="Table 1">
            <a:extLst>
              <a:ext uri="{FF2B5EF4-FFF2-40B4-BE49-F238E27FC236}">
                <a16:creationId xmlns:a16="http://schemas.microsoft.com/office/drawing/2014/main" xmlns="" id="{6A3BD463-F037-4B74-9717-051D94B96A9A}"/>
              </a:ext>
            </a:extLst>
          </p:cNvPr>
          <p:cNvGraphicFramePr>
            <a:graphicFrameLocks noGrp="1"/>
          </p:cNvGraphicFramePr>
          <p:nvPr>
            <p:extLst>
              <p:ext uri="{D42A27DB-BD31-4B8C-83A1-F6EECF244321}">
                <p14:modId xmlns:p14="http://schemas.microsoft.com/office/powerpoint/2010/main" val="2863387356"/>
              </p:ext>
            </p:extLst>
          </p:nvPr>
        </p:nvGraphicFramePr>
        <p:xfrm>
          <a:off x="1332000" y="1692564"/>
          <a:ext cx="6480000" cy="64008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xmlns="" val="924710017"/>
                    </a:ext>
                  </a:extLst>
                </a:gridCol>
                <a:gridCol w="540000">
                  <a:extLst>
                    <a:ext uri="{9D8B030D-6E8A-4147-A177-3AD203B41FA5}">
                      <a16:colId xmlns:a16="http://schemas.microsoft.com/office/drawing/2014/main" xmlns="" val="1166464001"/>
                    </a:ext>
                  </a:extLst>
                </a:gridCol>
                <a:gridCol w="1800000">
                  <a:extLst>
                    <a:ext uri="{9D8B030D-6E8A-4147-A177-3AD203B41FA5}">
                      <a16:colId xmlns:a16="http://schemas.microsoft.com/office/drawing/2014/main" xmlns="" val="1706778718"/>
                    </a:ext>
                  </a:extLst>
                </a:gridCol>
                <a:gridCol w="540000">
                  <a:extLst>
                    <a:ext uri="{9D8B030D-6E8A-4147-A177-3AD203B41FA5}">
                      <a16:colId xmlns:a16="http://schemas.microsoft.com/office/drawing/2014/main" xmlns="" val="192185561"/>
                    </a:ext>
                  </a:extLst>
                </a:gridCol>
                <a:gridCol w="1800000">
                  <a:extLst>
                    <a:ext uri="{9D8B030D-6E8A-4147-A177-3AD203B41FA5}">
                      <a16:colId xmlns:a16="http://schemas.microsoft.com/office/drawing/2014/main" xmlns="" val="1227733261"/>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latin typeface="Century Gothic" panose="020B0502020202020204" pitchFamily="34" charset="0"/>
                        </a:rPr>
                        <a:t>62g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endParaRPr lang="en-GB" sz="36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latin typeface="Century Gothic" panose="020B0502020202020204" pitchFamily="34" charset="0"/>
                        </a:rPr>
                        <a:t>48g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endParaRPr lang="en-GB" sz="36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latin typeface="Century Gothic" panose="020B0502020202020204" pitchFamily="34" charset="0"/>
                        </a:rPr>
                        <a:t>46g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3978895177"/>
                  </a:ext>
                </a:extLst>
              </a:tr>
            </a:tbl>
          </a:graphicData>
        </a:graphic>
      </p:graphicFrame>
      <p:sp>
        <p:nvSpPr>
          <p:cNvPr id="9" name="TextBox 8">
            <a:extLst>
              <a:ext uri="{FF2B5EF4-FFF2-40B4-BE49-F238E27FC236}">
                <a16:creationId xmlns:a16="http://schemas.microsoft.com/office/drawing/2014/main" xmlns="" id="{D7B9144D-FE7F-4D5E-9B26-DBC69C2FCDC1}"/>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5635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generated with high confidence">
            <a:extLst>
              <a:ext uri="{FF2B5EF4-FFF2-40B4-BE49-F238E27FC236}">
                <a16:creationId xmlns:a16="http://schemas.microsoft.com/office/drawing/2014/main" xmlns="" id="{189B6722-783B-45A3-99E7-EC1F54F02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4" name="Rectangle 13">
            <a:extLst>
              <a:ext uri="{FF2B5EF4-FFF2-40B4-BE49-F238E27FC236}">
                <a16:creationId xmlns:a16="http://schemas.microsoft.com/office/drawing/2014/main" xmlns="" id="{C6447E86-989C-4643-B14E-7A509F4624E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tx1"/>
              </a:solidFill>
              <a:latin typeface="SassoonCRInfantMedium" panose="02000603020000020003" pitchFamily="2" charset="0"/>
            </a:endParaRPr>
          </a:p>
          <a:p>
            <a:pPr lvl="0" algn="ctr" defTabSz="685800">
              <a:defRPr/>
            </a:pPr>
            <a:r>
              <a:rPr lang="en-GB" sz="2000" b="1" dirty="0">
                <a:solidFill>
                  <a:schemeClr val="tx1"/>
                </a:solidFill>
                <a:latin typeface="Century Gothic" panose="020B0502020202020204" pitchFamily="34" charset="0"/>
              </a:rPr>
              <a:t>Complete the sentence using ‘more’ or ‘less’.</a:t>
            </a:r>
          </a:p>
          <a:p>
            <a:pPr lvl="0"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The duck weighs _______  than the yo-yo. </a:t>
            </a:r>
          </a:p>
        </p:txBody>
      </p:sp>
      <p:grpSp>
        <p:nvGrpSpPr>
          <p:cNvPr id="15" name="Group 14">
            <a:extLst>
              <a:ext uri="{FF2B5EF4-FFF2-40B4-BE49-F238E27FC236}">
                <a16:creationId xmlns:a16="http://schemas.microsoft.com/office/drawing/2014/main" xmlns="" id="{D1C48707-8F4E-4C74-A275-CBF9CAEFDED0}"/>
              </a:ext>
            </a:extLst>
          </p:cNvPr>
          <p:cNvGrpSpPr/>
          <p:nvPr/>
        </p:nvGrpSpPr>
        <p:grpSpPr>
          <a:xfrm>
            <a:off x="1977188" y="4408275"/>
            <a:ext cx="4777321" cy="553999"/>
            <a:chOff x="1428968" y="4378671"/>
            <a:chExt cx="2285438" cy="553999"/>
          </a:xfrm>
        </p:grpSpPr>
        <p:sp>
          <p:nvSpPr>
            <p:cNvPr id="20" name="TextBox 19">
              <a:extLst>
                <a:ext uri="{FF2B5EF4-FFF2-40B4-BE49-F238E27FC236}">
                  <a16:creationId xmlns:a16="http://schemas.microsoft.com/office/drawing/2014/main" xmlns="" id="{8F60FFBB-5071-4FC6-AB6C-841DB44783A5}"/>
                </a:ext>
              </a:extLst>
            </p:cNvPr>
            <p:cNvSpPr txBox="1"/>
            <p:nvPr/>
          </p:nvSpPr>
          <p:spPr>
            <a:xfrm>
              <a:off x="3022452" y="4378671"/>
              <a:ext cx="691954" cy="553998"/>
            </a:xfrm>
            <a:prstGeom prst="rect">
              <a:avLst/>
            </a:prstGeom>
            <a:noFill/>
          </p:spPr>
          <p:txBody>
            <a:bodyPr wrap="square" rtlCol="0">
              <a:spAutoFit/>
            </a:bodyPr>
            <a:lstStyle/>
            <a:p>
              <a:pPr algn="ctr"/>
              <a:r>
                <a:rPr lang="en-GB" sz="3000" b="1" dirty="0">
                  <a:latin typeface="Century Gothic" panose="020B0502020202020204" pitchFamily="34" charset="0"/>
                </a:rPr>
                <a:t>56g</a:t>
              </a:r>
            </a:p>
          </p:txBody>
        </p:sp>
        <p:sp>
          <p:nvSpPr>
            <p:cNvPr id="21" name="TextBox 20">
              <a:extLst>
                <a:ext uri="{FF2B5EF4-FFF2-40B4-BE49-F238E27FC236}">
                  <a16:creationId xmlns:a16="http://schemas.microsoft.com/office/drawing/2014/main" xmlns="" id="{E99D7254-30CC-489B-90DC-27BCA587369A}"/>
                </a:ext>
              </a:extLst>
            </p:cNvPr>
            <p:cNvSpPr txBox="1"/>
            <p:nvPr/>
          </p:nvSpPr>
          <p:spPr>
            <a:xfrm>
              <a:off x="1428968" y="4378672"/>
              <a:ext cx="691954" cy="553998"/>
            </a:xfrm>
            <a:prstGeom prst="rect">
              <a:avLst/>
            </a:prstGeom>
            <a:noFill/>
          </p:spPr>
          <p:txBody>
            <a:bodyPr wrap="square" rtlCol="0">
              <a:spAutoFit/>
            </a:bodyPr>
            <a:lstStyle/>
            <a:p>
              <a:pPr algn="ctr"/>
              <a:r>
                <a:rPr lang="en-GB" sz="3000" b="1" dirty="0">
                  <a:latin typeface="Century Gothic" panose="020B0502020202020204" pitchFamily="34" charset="0"/>
                </a:rPr>
                <a:t>240g</a:t>
              </a:r>
            </a:p>
          </p:txBody>
        </p:sp>
      </p:grpSp>
      <p:sp>
        <p:nvSpPr>
          <p:cNvPr id="7" name="TextBox 6">
            <a:extLst>
              <a:ext uri="{FF2B5EF4-FFF2-40B4-BE49-F238E27FC236}">
                <a16:creationId xmlns:a16="http://schemas.microsoft.com/office/drawing/2014/main" xmlns="" id="{D13229EC-E03F-4813-968E-C792D07E24DB}"/>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393735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generated with high confidence">
            <a:extLst>
              <a:ext uri="{FF2B5EF4-FFF2-40B4-BE49-F238E27FC236}">
                <a16:creationId xmlns:a16="http://schemas.microsoft.com/office/drawing/2014/main" xmlns="" id="{189B6722-783B-45A3-99E7-EC1F54F02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4" name="Rectangle 13">
            <a:extLst>
              <a:ext uri="{FF2B5EF4-FFF2-40B4-BE49-F238E27FC236}">
                <a16:creationId xmlns:a16="http://schemas.microsoft.com/office/drawing/2014/main" xmlns="" id="{C6447E86-989C-4643-B14E-7A509F4624E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u="sng" dirty="0">
              <a:solidFill>
                <a:schemeClr val="tx1"/>
              </a:solidFill>
              <a:latin typeface="SassoonCRInfantMedium" panose="02000603020000020003" pitchFamily="2" charset="0"/>
            </a:endParaRPr>
          </a:p>
          <a:p>
            <a:pPr lvl="0" algn="ctr" defTabSz="685800">
              <a:defRPr/>
            </a:pPr>
            <a:r>
              <a:rPr lang="en-GB" sz="2000" b="1" dirty="0">
                <a:solidFill>
                  <a:schemeClr val="tx1"/>
                </a:solidFill>
                <a:latin typeface="Century Gothic" panose="020B0502020202020204" pitchFamily="34" charset="0"/>
              </a:rPr>
              <a:t>Complete the sentence using ‘more’ or ‘less’.</a:t>
            </a:r>
          </a:p>
          <a:p>
            <a:pPr lvl="0"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The duck weighs _______  than the yo-yo. </a:t>
            </a:r>
          </a:p>
        </p:txBody>
      </p:sp>
      <p:grpSp>
        <p:nvGrpSpPr>
          <p:cNvPr id="15" name="Group 14">
            <a:extLst>
              <a:ext uri="{FF2B5EF4-FFF2-40B4-BE49-F238E27FC236}">
                <a16:creationId xmlns:a16="http://schemas.microsoft.com/office/drawing/2014/main" xmlns="" id="{D1C48707-8F4E-4C74-A275-CBF9CAEFDED0}"/>
              </a:ext>
            </a:extLst>
          </p:cNvPr>
          <p:cNvGrpSpPr/>
          <p:nvPr/>
        </p:nvGrpSpPr>
        <p:grpSpPr>
          <a:xfrm>
            <a:off x="1977188" y="4408275"/>
            <a:ext cx="4777321" cy="553999"/>
            <a:chOff x="1428968" y="4378671"/>
            <a:chExt cx="2285438" cy="553999"/>
          </a:xfrm>
        </p:grpSpPr>
        <p:sp>
          <p:nvSpPr>
            <p:cNvPr id="20" name="TextBox 19">
              <a:extLst>
                <a:ext uri="{FF2B5EF4-FFF2-40B4-BE49-F238E27FC236}">
                  <a16:creationId xmlns:a16="http://schemas.microsoft.com/office/drawing/2014/main" xmlns="" id="{8F60FFBB-5071-4FC6-AB6C-841DB44783A5}"/>
                </a:ext>
              </a:extLst>
            </p:cNvPr>
            <p:cNvSpPr txBox="1"/>
            <p:nvPr/>
          </p:nvSpPr>
          <p:spPr>
            <a:xfrm>
              <a:off x="3022452" y="4378671"/>
              <a:ext cx="691954" cy="553998"/>
            </a:xfrm>
            <a:prstGeom prst="rect">
              <a:avLst/>
            </a:prstGeom>
            <a:noFill/>
          </p:spPr>
          <p:txBody>
            <a:bodyPr wrap="square" rtlCol="0">
              <a:spAutoFit/>
            </a:bodyPr>
            <a:lstStyle/>
            <a:p>
              <a:pPr algn="ctr"/>
              <a:r>
                <a:rPr lang="en-GB" sz="3000" b="1" dirty="0">
                  <a:latin typeface="Century Gothic" panose="020B0502020202020204" pitchFamily="34" charset="0"/>
                </a:rPr>
                <a:t>56g</a:t>
              </a:r>
            </a:p>
          </p:txBody>
        </p:sp>
        <p:sp>
          <p:nvSpPr>
            <p:cNvPr id="21" name="TextBox 20">
              <a:extLst>
                <a:ext uri="{FF2B5EF4-FFF2-40B4-BE49-F238E27FC236}">
                  <a16:creationId xmlns:a16="http://schemas.microsoft.com/office/drawing/2014/main" xmlns="" id="{E99D7254-30CC-489B-90DC-27BCA587369A}"/>
                </a:ext>
              </a:extLst>
            </p:cNvPr>
            <p:cNvSpPr txBox="1"/>
            <p:nvPr/>
          </p:nvSpPr>
          <p:spPr>
            <a:xfrm>
              <a:off x="1428968" y="4378672"/>
              <a:ext cx="691954" cy="553998"/>
            </a:xfrm>
            <a:prstGeom prst="rect">
              <a:avLst/>
            </a:prstGeom>
            <a:noFill/>
          </p:spPr>
          <p:txBody>
            <a:bodyPr wrap="square" rtlCol="0">
              <a:spAutoFit/>
            </a:bodyPr>
            <a:lstStyle/>
            <a:p>
              <a:pPr algn="ctr"/>
              <a:r>
                <a:rPr lang="en-GB" sz="3000" b="1" dirty="0">
                  <a:latin typeface="Century Gothic" panose="020B0502020202020204" pitchFamily="34" charset="0"/>
                </a:rPr>
                <a:t>240g</a:t>
              </a:r>
            </a:p>
          </p:txBody>
        </p:sp>
      </p:grpSp>
      <p:sp>
        <p:nvSpPr>
          <p:cNvPr id="7" name="Rectangle 6">
            <a:extLst>
              <a:ext uri="{FF2B5EF4-FFF2-40B4-BE49-F238E27FC236}">
                <a16:creationId xmlns:a16="http://schemas.microsoft.com/office/drawing/2014/main" xmlns="" id="{2AB3A662-7CCC-4AA5-A516-6E3200B20974}"/>
              </a:ext>
            </a:extLst>
          </p:cNvPr>
          <p:cNvSpPr/>
          <p:nvPr/>
        </p:nvSpPr>
        <p:spPr>
          <a:xfrm>
            <a:off x="4304190" y="1408777"/>
            <a:ext cx="633507" cy="400110"/>
          </a:xfrm>
          <a:prstGeom prst="rect">
            <a:avLst/>
          </a:prstGeom>
        </p:spPr>
        <p:txBody>
          <a:bodyPr wrap="none">
            <a:spAutoFit/>
          </a:bodyPr>
          <a:lstStyle/>
          <a:p>
            <a:r>
              <a:rPr lang="en-GB" sz="2000" b="1" dirty="0">
                <a:solidFill>
                  <a:srgbClr val="FF0000"/>
                </a:solidFill>
                <a:latin typeface="Century Gothic" panose="020B0502020202020204" pitchFamily="34" charset="0"/>
              </a:rPr>
              <a:t>less</a:t>
            </a:r>
          </a:p>
        </p:txBody>
      </p:sp>
      <p:sp>
        <p:nvSpPr>
          <p:cNvPr id="8" name="TextBox 7">
            <a:extLst>
              <a:ext uri="{FF2B5EF4-FFF2-40B4-BE49-F238E27FC236}">
                <a16:creationId xmlns:a16="http://schemas.microsoft.com/office/drawing/2014/main" xmlns="" id="{1AD8D85D-88AE-4C3E-928C-50EF979D8289}"/>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321421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xmlns="" id="{566A21EF-7946-4B93-A33A-7D2FAB7CF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2" name="Rectangle 21">
            <a:extLst>
              <a:ext uri="{FF2B5EF4-FFF2-40B4-BE49-F238E27FC236}">
                <a16:creationId xmlns:a16="http://schemas.microsoft.com/office/drawing/2014/main" xmlns="" id="{5D2F63DD-28D5-4341-B4F8-75E54DEEF51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tx1"/>
              </a:solidFill>
              <a:latin typeface="SassoonCRInfantMedium" panose="02000603020000020003" pitchFamily="2" charset="0"/>
            </a:endParaRPr>
          </a:p>
          <a:p>
            <a:pPr lvl="0" algn="ctr" defTabSz="685800">
              <a:defRPr/>
            </a:pPr>
            <a:r>
              <a:rPr lang="en-GB" sz="2000" b="1" dirty="0">
                <a:solidFill>
                  <a:schemeClr val="tx1"/>
                </a:solidFill>
                <a:latin typeface="Century Gothic" panose="020B0502020202020204" pitchFamily="34" charset="0"/>
              </a:rPr>
              <a:t>Circle the object that weighs the most.</a:t>
            </a:r>
          </a:p>
        </p:txBody>
      </p:sp>
      <p:grpSp>
        <p:nvGrpSpPr>
          <p:cNvPr id="23" name="Group 22">
            <a:extLst>
              <a:ext uri="{FF2B5EF4-FFF2-40B4-BE49-F238E27FC236}">
                <a16:creationId xmlns:a16="http://schemas.microsoft.com/office/drawing/2014/main" xmlns="" id="{8C4F1823-BA99-4E42-B193-318EB470CBA6}"/>
              </a:ext>
            </a:extLst>
          </p:cNvPr>
          <p:cNvGrpSpPr/>
          <p:nvPr/>
        </p:nvGrpSpPr>
        <p:grpSpPr>
          <a:xfrm>
            <a:off x="1181200" y="3526216"/>
            <a:ext cx="6973947" cy="814738"/>
            <a:chOff x="726963" y="5648729"/>
            <a:chExt cx="2412627" cy="319633"/>
          </a:xfrm>
        </p:grpSpPr>
        <p:sp>
          <p:nvSpPr>
            <p:cNvPr id="24" name="TextBox 23">
              <a:extLst>
                <a:ext uri="{FF2B5EF4-FFF2-40B4-BE49-F238E27FC236}">
                  <a16:creationId xmlns:a16="http://schemas.microsoft.com/office/drawing/2014/main" xmlns="" id="{7162C7C3-5536-4C6A-8DCD-9DAD8743F9F0}"/>
                </a:ext>
              </a:extLst>
            </p:cNvPr>
            <p:cNvSpPr txBox="1"/>
            <p:nvPr/>
          </p:nvSpPr>
          <p:spPr>
            <a:xfrm>
              <a:off x="726963" y="5648729"/>
              <a:ext cx="691954" cy="217341"/>
            </a:xfrm>
            <a:prstGeom prst="rect">
              <a:avLst/>
            </a:prstGeom>
            <a:noFill/>
          </p:spPr>
          <p:txBody>
            <a:bodyPr wrap="square" rtlCol="0">
              <a:spAutoFit/>
            </a:bodyPr>
            <a:lstStyle/>
            <a:p>
              <a:pPr algn="ctr"/>
              <a:r>
                <a:rPr lang="en-GB" sz="3000" b="1" dirty="0">
                  <a:latin typeface="Century Gothic" panose="020B0502020202020204" pitchFamily="34" charset="0"/>
                </a:rPr>
                <a:t>108g</a:t>
              </a:r>
            </a:p>
          </p:txBody>
        </p:sp>
        <p:sp>
          <p:nvSpPr>
            <p:cNvPr id="27" name="TextBox 26">
              <a:extLst>
                <a:ext uri="{FF2B5EF4-FFF2-40B4-BE49-F238E27FC236}">
                  <a16:creationId xmlns:a16="http://schemas.microsoft.com/office/drawing/2014/main" xmlns="" id="{69A0EB72-5774-4A12-BC87-F7D65515D3D0}"/>
                </a:ext>
              </a:extLst>
            </p:cNvPr>
            <p:cNvSpPr txBox="1"/>
            <p:nvPr/>
          </p:nvSpPr>
          <p:spPr>
            <a:xfrm>
              <a:off x="2447636" y="5648729"/>
              <a:ext cx="691954" cy="217341"/>
            </a:xfrm>
            <a:prstGeom prst="rect">
              <a:avLst/>
            </a:prstGeom>
            <a:noFill/>
          </p:spPr>
          <p:txBody>
            <a:bodyPr wrap="square" rtlCol="0">
              <a:spAutoFit/>
            </a:bodyPr>
            <a:lstStyle/>
            <a:p>
              <a:pPr algn="ctr"/>
              <a:r>
                <a:rPr lang="en-GB" sz="3000" b="1" dirty="0">
                  <a:latin typeface="Century Gothic" panose="020B0502020202020204" pitchFamily="34" charset="0"/>
                </a:rPr>
                <a:t>424g</a:t>
              </a:r>
            </a:p>
          </p:txBody>
        </p:sp>
        <p:sp>
          <p:nvSpPr>
            <p:cNvPr id="28" name="TextBox 27">
              <a:extLst>
                <a:ext uri="{FF2B5EF4-FFF2-40B4-BE49-F238E27FC236}">
                  <a16:creationId xmlns:a16="http://schemas.microsoft.com/office/drawing/2014/main" xmlns="" id="{183093A5-FF25-47C8-8CB6-C85901E8578C}"/>
                </a:ext>
              </a:extLst>
            </p:cNvPr>
            <p:cNvSpPr txBox="1"/>
            <p:nvPr/>
          </p:nvSpPr>
          <p:spPr>
            <a:xfrm>
              <a:off x="1554028" y="5751021"/>
              <a:ext cx="691954" cy="217341"/>
            </a:xfrm>
            <a:prstGeom prst="rect">
              <a:avLst/>
            </a:prstGeom>
            <a:noFill/>
          </p:spPr>
          <p:txBody>
            <a:bodyPr wrap="square" rtlCol="0">
              <a:spAutoFit/>
            </a:bodyPr>
            <a:lstStyle/>
            <a:p>
              <a:pPr algn="ctr"/>
              <a:r>
                <a:rPr lang="en-GB" sz="3000" b="1" dirty="0">
                  <a:latin typeface="Century Gothic" panose="020B0502020202020204" pitchFamily="34" charset="0"/>
                </a:rPr>
                <a:t>362g</a:t>
              </a:r>
            </a:p>
          </p:txBody>
        </p:sp>
      </p:grpSp>
      <p:sp>
        <p:nvSpPr>
          <p:cNvPr id="8" name="TextBox 7">
            <a:extLst>
              <a:ext uri="{FF2B5EF4-FFF2-40B4-BE49-F238E27FC236}">
                <a16:creationId xmlns:a16="http://schemas.microsoft.com/office/drawing/2014/main" xmlns="" id="{7429A5C2-0E58-43AE-BBB3-B0B2A08B1154}"/>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3350784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xmlns="" id="{566A21EF-7946-4B93-A33A-7D2FAB7CF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2" name="Rectangle 21">
            <a:extLst>
              <a:ext uri="{FF2B5EF4-FFF2-40B4-BE49-F238E27FC236}">
                <a16:creationId xmlns:a16="http://schemas.microsoft.com/office/drawing/2014/main" xmlns="" id="{5D2F63DD-28D5-4341-B4F8-75E54DEEF51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u="sng" dirty="0">
              <a:solidFill>
                <a:schemeClr val="tx1"/>
              </a:solidFill>
              <a:latin typeface="SassoonCRInfantMedium" panose="02000603020000020003" pitchFamily="2" charset="0"/>
            </a:endParaRPr>
          </a:p>
          <a:p>
            <a:pPr lvl="0" algn="ctr" defTabSz="685800">
              <a:defRPr/>
            </a:pPr>
            <a:r>
              <a:rPr lang="en-GB" sz="2000" b="1" dirty="0">
                <a:solidFill>
                  <a:schemeClr val="tx1"/>
                </a:solidFill>
                <a:latin typeface="Century Gothic" panose="020B0502020202020204" pitchFamily="34" charset="0"/>
              </a:rPr>
              <a:t>Circle the object that weighs the most.</a:t>
            </a:r>
          </a:p>
        </p:txBody>
      </p:sp>
      <p:grpSp>
        <p:nvGrpSpPr>
          <p:cNvPr id="23" name="Group 22">
            <a:extLst>
              <a:ext uri="{FF2B5EF4-FFF2-40B4-BE49-F238E27FC236}">
                <a16:creationId xmlns:a16="http://schemas.microsoft.com/office/drawing/2014/main" xmlns="" id="{8C4F1823-BA99-4E42-B193-318EB470CBA6}"/>
              </a:ext>
            </a:extLst>
          </p:cNvPr>
          <p:cNvGrpSpPr/>
          <p:nvPr/>
        </p:nvGrpSpPr>
        <p:grpSpPr>
          <a:xfrm>
            <a:off x="1181200" y="3526216"/>
            <a:ext cx="6973947" cy="814738"/>
            <a:chOff x="726963" y="5648729"/>
            <a:chExt cx="2412627" cy="319633"/>
          </a:xfrm>
        </p:grpSpPr>
        <p:sp>
          <p:nvSpPr>
            <p:cNvPr id="24" name="TextBox 23">
              <a:extLst>
                <a:ext uri="{FF2B5EF4-FFF2-40B4-BE49-F238E27FC236}">
                  <a16:creationId xmlns:a16="http://schemas.microsoft.com/office/drawing/2014/main" xmlns="" id="{7162C7C3-5536-4C6A-8DCD-9DAD8743F9F0}"/>
                </a:ext>
              </a:extLst>
            </p:cNvPr>
            <p:cNvSpPr txBox="1"/>
            <p:nvPr/>
          </p:nvSpPr>
          <p:spPr>
            <a:xfrm>
              <a:off x="726963" y="5648729"/>
              <a:ext cx="691954" cy="217341"/>
            </a:xfrm>
            <a:prstGeom prst="rect">
              <a:avLst/>
            </a:prstGeom>
          </p:spPr>
          <p:txBody>
            <a:bodyPr wrap="square" rtlCol="0">
              <a:spAutoFit/>
            </a:bodyPr>
            <a:lstStyle/>
            <a:p>
              <a:pPr algn="ctr"/>
              <a:r>
                <a:rPr lang="en-GB" sz="3000" b="1" dirty="0">
                  <a:latin typeface="Century Gothic" panose="020B0502020202020204" pitchFamily="34" charset="0"/>
                </a:rPr>
                <a:t>108g</a:t>
              </a:r>
            </a:p>
          </p:txBody>
        </p:sp>
        <p:sp>
          <p:nvSpPr>
            <p:cNvPr id="27" name="TextBox 26">
              <a:extLst>
                <a:ext uri="{FF2B5EF4-FFF2-40B4-BE49-F238E27FC236}">
                  <a16:creationId xmlns:a16="http://schemas.microsoft.com/office/drawing/2014/main" xmlns="" id="{69A0EB72-5774-4A12-BC87-F7D65515D3D0}"/>
                </a:ext>
              </a:extLst>
            </p:cNvPr>
            <p:cNvSpPr txBox="1"/>
            <p:nvPr/>
          </p:nvSpPr>
          <p:spPr>
            <a:xfrm>
              <a:off x="2447636" y="5648729"/>
              <a:ext cx="691954" cy="217341"/>
            </a:xfrm>
            <a:prstGeom prst="rect">
              <a:avLst/>
            </a:prstGeom>
          </p:spPr>
          <p:txBody>
            <a:bodyPr wrap="square" rtlCol="0">
              <a:spAutoFit/>
            </a:bodyPr>
            <a:lstStyle/>
            <a:p>
              <a:pPr algn="ctr"/>
              <a:r>
                <a:rPr lang="en-GB" sz="3000" b="1" dirty="0">
                  <a:latin typeface="Century Gothic" panose="020B0502020202020204" pitchFamily="34" charset="0"/>
                </a:rPr>
                <a:t>424g</a:t>
              </a:r>
            </a:p>
          </p:txBody>
        </p:sp>
        <p:sp>
          <p:nvSpPr>
            <p:cNvPr id="28" name="TextBox 27">
              <a:extLst>
                <a:ext uri="{FF2B5EF4-FFF2-40B4-BE49-F238E27FC236}">
                  <a16:creationId xmlns:a16="http://schemas.microsoft.com/office/drawing/2014/main" xmlns="" id="{183093A5-FF25-47C8-8CB6-C85901E8578C}"/>
                </a:ext>
              </a:extLst>
            </p:cNvPr>
            <p:cNvSpPr txBox="1"/>
            <p:nvPr/>
          </p:nvSpPr>
          <p:spPr>
            <a:xfrm>
              <a:off x="1554028" y="5751021"/>
              <a:ext cx="691954" cy="217341"/>
            </a:xfrm>
            <a:prstGeom prst="rect">
              <a:avLst/>
            </a:prstGeom>
          </p:spPr>
          <p:txBody>
            <a:bodyPr wrap="square" rtlCol="0">
              <a:spAutoFit/>
            </a:bodyPr>
            <a:lstStyle/>
            <a:p>
              <a:pPr algn="ctr"/>
              <a:r>
                <a:rPr lang="en-GB" sz="3000" b="1" dirty="0">
                  <a:latin typeface="Century Gothic" panose="020B0502020202020204" pitchFamily="34" charset="0"/>
                </a:rPr>
                <a:t>362g</a:t>
              </a:r>
            </a:p>
          </p:txBody>
        </p:sp>
      </p:grpSp>
      <p:sp>
        <p:nvSpPr>
          <p:cNvPr id="8" name="Oval 7">
            <a:extLst>
              <a:ext uri="{FF2B5EF4-FFF2-40B4-BE49-F238E27FC236}">
                <a16:creationId xmlns:a16="http://schemas.microsoft.com/office/drawing/2014/main" xmlns="" id="{2E6D611F-F322-424F-9353-7E4BE2301F10}"/>
              </a:ext>
            </a:extLst>
          </p:cNvPr>
          <p:cNvSpPr/>
          <p:nvPr/>
        </p:nvSpPr>
        <p:spPr>
          <a:xfrm>
            <a:off x="5706238" y="1467698"/>
            <a:ext cx="2671144" cy="3104302"/>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xmlns="" id="{2EF029B6-529E-4735-B502-1EEE1F8D72F5}"/>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421130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ck hanging on the wall&#10;&#10;Description generated with very high confidence">
            <a:extLst>
              <a:ext uri="{FF2B5EF4-FFF2-40B4-BE49-F238E27FC236}">
                <a16:creationId xmlns:a16="http://schemas.microsoft.com/office/drawing/2014/main" xmlns="" id="{0DD0BA46-30CB-4DBD-92B0-5AA0A8127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65" name="Rectangle 164">
            <a:extLst>
              <a:ext uri="{FF2B5EF4-FFF2-40B4-BE49-F238E27FC236}">
                <a16:creationId xmlns:a16="http://schemas.microsoft.com/office/drawing/2014/main" xmlns="" id="{DAB2DA80-44F7-4993-9A04-FC61EC839D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u="sng" dirty="0">
              <a:solidFill>
                <a:schemeClr val="tx1"/>
              </a:solidFill>
              <a:latin typeface="SassoonCRInfantMedium" panose="02000603020000020003" pitchFamily="2" charset="0"/>
            </a:endParaRPr>
          </a:p>
          <a:p>
            <a:pPr algn="ctr" defTabSz="685800">
              <a:defRPr/>
            </a:pPr>
            <a:r>
              <a:rPr lang="en-GB" sz="2000" b="1" dirty="0">
                <a:solidFill>
                  <a:schemeClr val="tx1"/>
                </a:solidFill>
                <a:latin typeface="Century Gothic" panose="020B0502020202020204" pitchFamily="34" charset="0"/>
              </a:rPr>
              <a:t>How much do these items weigh?</a:t>
            </a:r>
          </a:p>
          <a:p>
            <a:pPr lvl="0" algn="ctr" defTabSz="685800">
              <a:defRPr/>
            </a:pPr>
            <a:endParaRPr lang="en-GB" sz="2400" dirty="0">
              <a:solidFill>
                <a:schemeClr val="tx1"/>
              </a:solidFill>
              <a:latin typeface="SassoonCRInfantMedium" panose="02000603020000020003" pitchFamily="2" charset="0"/>
            </a:endParaRPr>
          </a:p>
        </p:txBody>
      </p:sp>
      <p:sp>
        <p:nvSpPr>
          <p:cNvPr id="4" name="TextBox 3">
            <a:extLst>
              <a:ext uri="{FF2B5EF4-FFF2-40B4-BE49-F238E27FC236}">
                <a16:creationId xmlns:a16="http://schemas.microsoft.com/office/drawing/2014/main" xmlns="" id="{5182BBDB-28F9-48AA-95E4-CF9FE5E11E1D}"/>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353008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1/2 – Spring Block 4 – Weight and Volume</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2</a:t>
            </a: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1: Measure Mass</a:t>
            </a:r>
          </a:p>
          <a:p>
            <a:pPr algn="ctr"/>
            <a:r>
              <a:rPr lang="en-GB" sz="4800" b="1" dirty="0">
                <a:solidFill>
                  <a:schemeClr val="bg2">
                    <a:lumMod val="25000"/>
                  </a:schemeClr>
                </a:solidFill>
                <a:latin typeface="Century Gothic" panose="020B0502020202020204" pitchFamily="34" charset="0"/>
              </a:rPr>
              <a:t>Year 2: Measure Mass in Grams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xmlns=""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ck hanging on the wall&#10;&#10;Description generated with very high confidence">
            <a:extLst>
              <a:ext uri="{FF2B5EF4-FFF2-40B4-BE49-F238E27FC236}">
                <a16:creationId xmlns:a16="http://schemas.microsoft.com/office/drawing/2014/main" xmlns="" id="{0DD0BA46-30CB-4DBD-92B0-5AA0A8127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65" name="Rectangle 164">
            <a:extLst>
              <a:ext uri="{FF2B5EF4-FFF2-40B4-BE49-F238E27FC236}">
                <a16:creationId xmlns:a16="http://schemas.microsoft.com/office/drawing/2014/main" xmlns="" id="{DAB2DA80-44F7-4993-9A04-FC61EC839D6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u="sng" dirty="0">
              <a:solidFill>
                <a:schemeClr val="tx1"/>
              </a:solidFill>
              <a:latin typeface="SassoonCRInfantMedium" panose="02000603020000020003" pitchFamily="2" charset="0"/>
            </a:endParaRPr>
          </a:p>
          <a:p>
            <a:pPr algn="ctr" defTabSz="685800">
              <a:defRPr/>
            </a:pPr>
            <a:r>
              <a:rPr lang="en-GB" sz="2000" b="1" dirty="0">
                <a:solidFill>
                  <a:schemeClr val="tx1"/>
                </a:solidFill>
                <a:latin typeface="Century Gothic" panose="020B0502020202020204" pitchFamily="34" charset="0"/>
              </a:rPr>
              <a:t>How much do these items weigh?</a:t>
            </a:r>
          </a:p>
          <a:p>
            <a:pPr lvl="0" algn="ctr" defTabSz="685800">
              <a:defRPr/>
            </a:pPr>
            <a:endParaRPr lang="en-GB" sz="2400" dirty="0">
              <a:solidFill>
                <a:schemeClr val="tx1"/>
              </a:solidFill>
              <a:latin typeface="SassoonCRInfantMedium" panose="02000603020000020003" pitchFamily="2" charset="0"/>
            </a:endParaRPr>
          </a:p>
        </p:txBody>
      </p:sp>
      <p:sp>
        <p:nvSpPr>
          <p:cNvPr id="4" name="Rectangle 3">
            <a:extLst>
              <a:ext uri="{FF2B5EF4-FFF2-40B4-BE49-F238E27FC236}">
                <a16:creationId xmlns:a16="http://schemas.microsoft.com/office/drawing/2014/main" xmlns="" id="{60B84B79-8502-4806-90DB-EB2A5D34F60D}"/>
              </a:ext>
            </a:extLst>
          </p:cNvPr>
          <p:cNvSpPr/>
          <p:nvPr/>
        </p:nvSpPr>
        <p:spPr>
          <a:xfrm>
            <a:off x="2574361" y="5572807"/>
            <a:ext cx="1082348" cy="553998"/>
          </a:xfrm>
          <a:prstGeom prst="rect">
            <a:avLst/>
          </a:prstGeom>
        </p:spPr>
        <p:txBody>
          <a:bodyPr wrap="none">
            <a:spAutoFit/>
          </a:bodyPr>
          <a:lstStyle/>
          <a:p>
            <a:pPr lvl="0" defTabSz="685800">
              <a:defRPr/>
            </a:pPr>
            <a:r>
              <a:rPr lang="en-GB" sz="3000" b="1" dirty="0">
                <a:solidFill>
                  <a:srgbClr val="FF0000"/>
                </a:solidFill>
                <a:latin typeface="Century Gothic" panose="020B0502020202020204" pitchFamily="34" charset="0"/>
              </a:rPr>
              <a:t>110g</a:t>
            </a:r>
          </a:p>
        </p:txBody>
      </p:sp>
      <p:sp>
        <p:nvSpPr>
          <p:cNvPr id="5" name="Rectangle 4">
            <a:extLst>
              <a:ext uri="{FF2B5EF4-FFF2-40B4-BE49-F238E27FC236}">
                <a16:creationId xmlns:a16="http://schemas.microsoft.com/office/drawing/2014/main" xmlns="" id="{1EA02307-B5D3-4ACD-BD53-8D516C79F75B}"/>
              </a:ext>
            </a:extLst>
          </p:cNvPr>
          <p:cNvSpPr/>
          <p:nvPr/>
        </p:nvSpPr>
        <p:spPr>
          <a:xfrm>
            <a:off x="5676995" y="5560978"/>
            <a:ext cx="1082348" cy="553998"/>
          </a:xfrm>
          <a:prstGeom prst="rect">
            <a:avLst/>
          </a:prstGeom>
        </p:spPr>
        <p:txBody>
          <a:bodyPr wrap="none">
            <a:spAutoFit/>
          </a:bodyPr>
          <a:lstStyle/>
          <a:p>
            <a:r>
              <a:rPr lang="en-GB" sz="3000" b="1" dirty="0">
                <a:solidFill>
                  <a:srgbClr val="FF0000"/>
                </a:solidFill>
                <a:latin typeface="Century Gothic" panose="020B0502020202020204" pitchFamily="34" charset="0"/>
              </a:rPr>
              <a:t>140g</a:t>
            </a:r>
            <a:endParaRPr lang="en-GB" sz="3000" b="1" dirty="0">
              <a:latin typeface="Century Gothic" panose="020B0502020202020204" pitchFamily="34" charset="0"/>
            </a:endParaRPr>
          </a:p>
        </p:txBody>
      </p:sp>
      <p:sp>
        <p:nvSpPr>
          <p:cNvPr id="6" name="TextBox 5">
            <a:extLst>
              <a:ext uri="{FF2B5EF4-FFF2-40B4-BE49-F238E27FC236}">
                <a16:creationId xmlns:a16="http://schemas.microsoft.com/office/drawing/2014/main" xmlns="" id="{33F34695-9C1D-4F40-859E-26F79E8126A9}"/>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1281706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xmlns="" id="{8C5B2ED6-2C40-4F71-B4CF-A2EB8AFA2331}"/>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0" name="Rectangle 19">
            <a:extLst>
              <a:ext uri="{FF2B5EF4-FFF2-40B4-BE49-F238E27FC236}">
                <a16:creationId xmlns:a16="http://schemas.microsoft.com/office/drawing/2014/main" xmlns="" id="{345051B6-2E8C-415E-9100-BB623A25864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orange weighs 7 blocks and the carrot weighs 5 blocks.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Draw the blocks to balance the scale.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850977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2" name="Picture 31">
            <a:extLst>
              <a:ext uri="{FF2B5EF4-FFF2-40B4-BE49-F238E27FC236}">
                <a16:creationId xmlns:a16="http://schemas.microsoft.com/office/drawing/2014/main" xmlns="" id="{1C3158FB-4908-4652-B25D-0590535692B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3" name="Rectangle 32">
            <a:extLst>
              <a:ext uri="{FF2B5EF4-FFF2-40B4-BE49-F238E27FC236}">
                <a16:creationId xmlns:a16="http://schemas.microsoft.com/office/drawing/2014/main" xmlns="" id="{D938701B-1014-40EA-B1D8-51BA5CE91B4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orange weighs 7 blocks and the carrot weighs 5 blocks.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Draw the blocks to balance the scale.</a:t>
            </a:r>
          </a:p>
          <a:p>
            <a:pPr lvl="0" defTabSz="514350">
              <a:defRPr/>
            </a:pPr>
            <a:endParaRPr lang="en-GB" sz="2000" b="1" dirty="0">
              <a:solidFill>
                <a:schemeClr val="tx1"/>
              </a:solidFill>
              <a:latin typeface="Century Gothic" panose="020B0502020202020204" pitchFamily="34" charset="0"/>
            </a:endParaRPr>
          </a:p>
          <a:p>
            <a:pPr algn="ctr" defTabSz="514350">
              <a:defRPr/>
            </a:pPr>
            <a:r>
              <a:rPr lang="en-GB" sz="2000" b="1" dirty="0">
                <a:solidFill>
                  <a:srgbClr val="FF0000"/>
                </a:solidFill>
                <a:latin typeface="Century Gothic" panose="020B0502020202020204" pitchFamily="34" charset="0"/>
              </a:rPr>
              <a:t>12 blocks should be drawn on the scale.</a:t>
            </a:r>
          </a:p>
          <a:p>
            <a:pPr lvl="0" defTabSz="514350">
              <a:defRPr/>
            </a:pP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BA67F2EB-ED29-402C-9731-56FBA7E860F2}"/>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565804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1" name="Picture 30">
            <a:extLst>
              <a:ext uri="{FF2B5EF4-FFF2-40B4-BE49-F238E27FC236}">
                <a16:creationId xmlns:a16="http://schemas.microsoft.com/office/drawing/2014/main" xmlns="" id="{03DF2E8C-D26F-4DB9-80BB-36FA4224A52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2" name="Rectangle 31">
            <a:extLst>
              <a:ext uri="{FF2B5EF4-FFF2-40B4-BE49-F238E27FC236}">
                <a16:creationId xmlns:a16="http://schemas.microsoft.com/office/drawing/2014/main" xmlns="" id="{0D9C7C6D-C8FE-4AA1-9D3E-D6B6A9C3D62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plum and the kiwi weigh 10 jewels.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Find 3 possible combinations for the mass of the plum and the kiwi.</a:t>
            </a:r>
          </a:p>
          <a:p>
            <a:pPr lvl="0" algn="ctr" defTabSz="514350">
              <a:defRPr/>
            </a:pPr>
            <a:endParaRPr lang="en-GB" sz="2000" b="1" dirty="0">
              <a:solidFill>
                <a:schemeClr val="tx1"/>
              </a:solidFill>
              <a:latin typeface="Century Gothic" panose="020B0502020202020204" pitchFamily="34" charset="0"/>
              <a:sym typeface="Wingdings" panose="05000000000000000000" pitchFamily="2" charset="2"/>
            </a:endParaRPr>
          </a:p>
          <a:p>
            <a:pPr lvl="0" algn="ctr" defTabSz="514350">
              <a:defRPr/>
            </a:pPr>
            <a:endParaRPr lang="en-GB" sz="2000" b="1" dirty="0">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A6548DD3-F284-47B2-A1E2-FE0D0ABA228E}"/>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3993394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1" name="Picture 30">
            <a:extLst>
              <a:ext uri="{FF2B5EF4-FFF2-40B4-BE49-F238E27FC236}">
                <a16:creationId xmlns:a16="http://schemas.microsoft.com/office/drawing/2014/main" xmlns="" id="{03DF2E8C-D26F-4DB9-80BB-36FA4224A52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2" name="Rectangle 31">
            <a:extLst>
              <a:ext uri="{FF2B5EF4-FFF2-40B4-BE49-F238E27FC236}">
                <a16:creationId xmlns:a16="http://schemas.microsoft.com/office/drawing/2014/main" xmlns="" id="{0D9C7C6D-C8FE-4AA1-9D3E-D6B6A9C3D62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plum and the kiwi weigh 10 jewels.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Find 3 possible combinations for the mass of the plum and the kiwi.</a:t>
            </a:r>
          </a:p>
          <a:p>
            <a:pPr lvl="0" algn="ctr" defTabSz="514350">
              <a:defRPr/>
            </a:pPr>
            <a:endParaRPr lang="en-GB" sz="2000" b="1" dirty="0">
              <a:solidFill>
                <a:schemeClr val="tx1"/>
              </a:solidFill>
              <a:latin typeface="Century Gothic" panose="020B0502020202020204" pitchFamily="34" charset="0"/>
              <a:sym typeface="Wingdings" panose="05000000000000000000" pitchFamily="2" charset="2"/>
            </a:endParaRPr>
          </a:p>
          <a:p>
            <a:pPr algn="ctr" defTabSz="514350">
              <a:defRPr/>
            </a:pPr>
            <a:r>
              <a:rPr lang="en-GB" sz="2000" b="1" dirty="0">
                <a:solidFill>
                  <a:srgbClr val="FF0000"/>
                </a:solidFill>
                <a:latin typeface="Century Gothic" panose="020B0502020202020204" pitchFamily="34" charset="0"/>
              </a:rPr>
              <a:t>Various answers, for example: plum 4 jewels, kiwi 6 jewels, or plum 3 jewels, kiwi 7 jewels, or plum 9 jewels, kiwi 1 jewel</a:t>
            </a:r>
          </a:p>
          <a:p>
            <a:pPr lvl="0" algn="ctr" defTabSz="514350">
              <a:defRPr/>
            </a:pPr>
            <a:endParaRPr lang="en-GB" sz="2000" b="1" dirty="0">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04000DDD-6B73-45E2-B2ED-2D0C4707A62F}"/>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2341504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1" name="Picture 20">
            <a:extLst>
              <a:ext uri="{FF2B5EF4-FFF2-40B4-BE49-F238E27FC236}">
                <a16:creationId xmlns:a16="http://schemas.microsoft.com/office/drawing/2014/main" xmlns="" id="{EC07363F-036C-4167-A893-64230077790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2" name="Rectangle 21">
            <a:extLst>
              <a:ext uri="{FF2B5EF4-FFF2-40B4-BE49-F238E27FC236}">
                <a16:creationId xmlns:a16="http://schemas.microsoft.com/office/drawing/2014/main" xmlns="" id="{80A45783-E80F-45D0-A59B-B37E0630BDC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Cheng is weighing objects. He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3" name="Speech Bubble: Rectangle with Corners Rounded 25">
            <a:extLst>
              <a:ext uri="{FF2B5EF4-FFF2-40B4-BE49-F238E27FC236}">
                <a16:creationId xmlns:a16="http://schemas.microsoft.com/office/drawing/2014/main" xmlns="" id="{96968C62-7B1F-4F3D-9EF7-9C701F621BE7}"/>
              </a:ext>
            </a:extLst>
          </p:cNvPr>
          <p:cNvSpPr/>
          <p:nvPr/>
        </p:nvSpPr>
        <p:spPr>
          <a:xfrm>
            <a:off x="4607470" y="3670612"/>
            <a:ext cx="3458582" cy="783423"/>
          </a:xfrm>
          <a:prstGeom prst="wedgeRoundRectCallout">
            <a:avLst>
              <a:gd name="adj1" fmla="val -67491"/>
              <a:gd name="adj2" fmla="val 2745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think 1 more acorn will balance the scale.</a:t>
            </a:r>
          </a:p>
        </p:txBody>
      </p:sp>
      <p:sp>
        <p:nvSpPr>
          <p:cNvPr id="9" name="TextBox 8">
            <a:extLst>
              <a:ext uri="{FF2B5EF4-FFF2-40B4-BE49-F238E27FC236}">
                <a16:creationId xmlns:a16="http://schemas.microsoft.com/office/drawing/2014/main" xmlns="" id="{76F79D42-5748-454C-BD30-38459AD5A121}"/>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1192733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1" name="Picture 20">
            <a:extLst>
              <a:ext uri="{FF2B5EF4-FFF2-40B4-BE49-F238E27FC236}">
                <a16:creationId xmlns:a16="http://schemas.microsoft.com/office/drawing/2014/main" xmlns="" id="{EC07363F-036C-4167-A893-64230077790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2" name="Rectangle 21">
            <a:extLst>
              <a:ext uri="{FF2B5EF4-FFF2-40B4-BE49-F238E27FC236}">
                <a16:creationId xmlns:a16="http://schemas.microsoft.com/office/drawing/2014/main" xmlns="" id="{80A45783-E80F-45D0-A59B-B37E0630BDC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Cheng is weighing objects. He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he is not correct because…</a:t>
            </a:r>
          </a:p>
          <a:p>
            <a:endParaRPr lang="en-GB" sz="2000" b="1" dirty="0">
              <a:solidFill>
                <a:schemeClr val="tx1"/>
              </a:solidFill>
              <a:latin typeface="Century Gothic" panose="020B0502020202020204" pitchFamily="34" charset="0"/>
            </a:endParaRPr>
          </a:p>
        </p:txBody>
      </p:sp>
      <p:sp>
        <p:nvSpPr>
          <p:cNvPr id="23" name="Speech Bubble: Rectangle with Corners Rounded 25">
            <a:extLst>
              <a:ext uri="{FF2B5EF4-FFF2-40B4-BE49-F238E27FC236}">
                <a16:creationId xmlns:a16="http://schemas.microsoft.com/office/drawing/2014/main" xmlns="" id="{96968C62-7B1F-4F3D-9EF7-9C701F621BE7}"/>
              </a:ext>
            </a:extLst>
          </p:cNvPr>
          <p:cNvSpPr/>
          <p:nvPr/>
        </p:nvSpPr>
        <p:spPr>
          <a:xfrm>
            <a:off x="4607470" y="3670612"/>
            <a:ext cx="3458582" cy="783423"/>
          </a:xfrm>
          <a:prstGeom prst="wedgeRoundRectCallout">
            <a:avLst>
              <a:gd name="adj1" fmla="val -67491"/>
              <a:gd name="adj2" fmla="val 2745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think 1 more acorn will balance the scale.</a:t>
            </a:r>
          </a:p>
        </p:txBody>
      </p:sp>
      <p:sp>
        <p:nvSpPr>
          <p:cNvPr id="9" name="TextBox 8">
            <a:extLst>
              <a:ext uri="{FF2B5EF4-FFF2-40B4-BE49-F238E27FC236}">
                <a16:creationId xmlns:a16="http://schemas.microsoft.com/office/drawing/2014/main" xmlns="" id="{022FD971-9C4A-475B-89BD-678D6576E591}"/>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1993786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1" name="Picture 20">
            <a:extLst>
              <a:ext uri="{FF2B5EF4-FFF2-40B4-BE49-F238E27FC236}">
                <a16:creationId xmlns:a16="http://schemas.microsoft.com/office/drawing/2014/main" xmlns="" id="{EC07363F-036C-4167-A893-64230077790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2" name="Rectangle 21">
            <a:extLst>
              <a:ext uri="{FF2B5EF4-FFF2-40B4-BE49-F238E27FC236}">
                <a16:creationId xmlns:a16="http://schemas.microsoft.com/office/drawing/2014/main" xmlns="" id="{80A45783-E80F-45D0-A59B-B37E0630BDC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Cheng is weighing objects. He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he is not correct because the acorns are already heavier than the teddy. He would need to remove acorns to balance the scale.</a:t>
            </a:r>
          </a:p>
          <a:p>
            <a:endParaRPr lang="en-GB" sz="2000" b="1" dirty="0">
              <a:solidFill>
                <a:schemeClr val="tx1"/>
              </a:solidFill>
              <a:latin typeface="Century Gothic" panose="020B0502020202020204" pitchFamily="34" charset="0"/>
            </a:endParaRPr>
          </a:p>
        </p:txBody>
      </p:sp>
      <p:sp>
        <p:nvSpPr>
          <p:cNvPr id="23" name="Speech Bubble: Rectangle with Corners Rounded 25">
            <a:extLst>
              <a:ext uri="{FF2B5EF4-FFF2-40B4-BE49-F238E27FC236}">
                <a16:creationId xmlns:a16="http://schemas.microsoft.com/office/drawing/2014/main" xmlns="" id="{96968C62-7B1F-4F3D-9EF7-9C701F621BE7}"/>
              </a:ext>
            </a:extLst>
          </p:cNvPr>
          <p:cNvSpPr/>
          <p:nvPr/>
        </p:nvSpPr>
        <p:spPr>
          <a:xfrm>
            <a:off x="4607470" y="3670612"/>
            <a:ext cx="3458582" cy="783423"/>
          </a:xfrm>
          <a:prstGeom prst="wedgeRoundRectCallout">
            <a:avLst>
              <a:gd name="adj1" fmla="val -67491"/>
              <a:gd name="adj2" fmla="val 2745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think 1 more acorn will balance the scale.</a:t>
            </a:r>
          </a:p>
        </p:txBody>
      </p:sp>
      <p:sp>
        <p:nvSpPr>
          <p:cNvPr id="9" name="TextBox 8">
            <a:extLst>
              <a:ext uri="{FF2B5EF4-FFF2-40B4-BE49-F238E27FC236}">
                <a16:creationId xmlns:a16="http://schemas.microsoft.com/office/drawing/2014/main" xmlns="" id="{3C83F28F-D405-4B71-B495-0C801EC44635}"/>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1870289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map&#10;&#10;Description generated with high confidence">
            <a:extLst>
              <a:ext uri="{FF2B5EF4-FFF2-40B4-BE49-F238E27FC236}">
                <a16:creationId xmlns:a16="http://schemas.microsoft.com/office/drawing/2014/main" xmlns="" id="{330B1E6C-DF7D-47ED-A2EF-E6E8312FE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0" name="Rectangle 19">
            <a:extLst>
              <a:ext uri="{FF2B5EF4-FFF2-40B4-BE49-F238E27FC236}">
                <a16:creationId xmlns:a16="http://schemas.microsoft.com/office/drawing/2014/main" xmlns="" id="{C2B63CE3-62B4-4F77-AEB8-58CA1280C1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SassoonCRInfantMedium" panose="02000603020000020003" pitchFamily="2" charset="0"/>
            </a:endParaRPr>
          </a:p>
          <a:p>
            <a:r>
              <a:rPr lang="en-GB" sz="2000" b="1" dirty="0">
                <a:solidFill>
                  <a:schemeClr val="tx1"/>
                </a:solidFill>
                <a:latin typeface="Century Gothic" panose="020B0502020202020204" pitchFamily="34" charset="0"/>
              </a:rPr>
              <a:t>The flour weighs 30g more than the eggs.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does the flour weigh?</a:t>
            </a:r>
          </a:p>
          <a:p>
            <a:pPr algn="ctr"/>
            <a:endParaRPr lang="en-GB" sz="2800" dirty="0">
              <a:solidFill>
                <a:srgbClr val="FF0000"/>
              </a:solidFill>
              <a:latin typeface="SassoonCRInfantMedium" panose="02000603020000020003" pitchFamily="2" charset="0"/>
            </a:endParaRPr>
          </a:p>
        </p:txBody>
      </p:sp>
      <p:sp>
        <p:nvSpPr>
          <p:cNvPr id="21" name="TextBox 20">
            <a:extLst>
              <a:ext uri="{FF2B5EF4-FFF2-40B4-BE49-F238E27FC236}">
                <a16:creationId xmlns:a16="http://schemas.microsoft.com/office/drawing/2014/main" xmlns="" id="{9D40A85E-3C49-4A77-B64F-E1922727B05A}"/>
              </a:ext>
            </a:extLst>
          </p:cNvPr>
          <p:cNvSpPr txBox="1"/>
          <p:nvPr/>
        </p:nvSpPr>
        <p:spPr>
          <a:xfrm>
            <a:off x="5388995" y="3797950"/>
            <a:ext cx="1527701" cy="630942"/>
          </a:xfrm>
          <a:prstGeom prst="rect">
            <a:avLst/>
          </a:prstGeom>
          <a:noFill/>
        </p:spPr>
        <p:txBody>
          <a:bodyPr wrap="square" rtlCol="0">
            <a:spAutoFit/>
          </a:bodyPr>
          <a:lstStyle/>
          <a:p>
            <a:r>
              <a:rPr lang="en-GB" sz="3500" dirty="0">
                <a:latin typeface="SassoonCRInfantMedium" panose="02000603020000020003" pitchFamily="2" charset="0"/>
              </a:rPr>
              <a:t>54g</a:t>
            </a:r>
          </a:p>
        </p:txBody>
      </p:sp>
      <p:sp>
        <p:nvSpPr>
          <p:cNvPr id="22" name="TextBox 21">
            <a:extLst>
              <a:ext uri="{FF2B5EF4-FFF2-40B4-BE49-F238E27FC236}">
                <a16:creationId xmlns:a16="http://schemas.microsoft.com/office/drawing/2014/main" xmlns="" id="{E50FF0AE-C8E0-4BD8-99B6-A49E55AABD2D}"/>
              </a:ext>
            </a:extLst>
          </p:cNvPr>
          <p:cNvSpPr txBox="1"/>
          <p:nvPr/>
        </p:nvSpPr>
        <p:spPr>
          <a:xfrm>
            <a:off x="2979063" y="3849237"/>
            <a:ext cx="748015" cy="630942"/>
          </a:xfrm>
          <a:prstGeom prst="rect">
            <a:avLst/>
          </a:prstGeom>
          <a:noFill/>
        </p:spPr>
        <p:txBody>
          <a:bodyPr wrap="square" rtlCol="0">
            <a:spAutoFit/>
          </a:bodyPr>
          <a:lstStyle/>
          <a:p>
            <a:r>
              <a:rPr lang="en-GB" sz="3500" dirty="0">
                <a:latin typeface="SassoonCRInfantMedium" panose="02000603020000020003" pitchFamily="2" charset="0"/>
              </a:rPr>
              <a:t>?</a:t>
            </a:r>
          </a:p>
        </p:txBody>
      </p:sp>
      <p:sp>
        <p:nvSpPr>
          <p:cNvPr id="6" name="TextBox 5">
            <a:extLst>
              <a:ext uri="{FF2B5EF4-FFF2-40B4-BE49-F238E27FC236}">
                <a16:creationId xmlns:a16="http://schemas.microsoft.com/office/drawing/2014/main" xmlns="" id="{203E0EAD-5614-4102-804A-64A97C90DCD4}"/>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912874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map&#10;&#10;Description generated with high confidence">
            <a:extLst>
              <a:ext uri="{FF2B5EF4-FFF2-40B4-BE49-F238E27FC236}">
                <a16:creationId xmlns:a16="http://schemas.microsoft.com/office/drawing/2014/main" xmlns="" id="{330B1E6C-DF7D-47ED-A2EF-E6E8312FE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0" name="Rectangle 19">
            <a:extLst>
              <a:ext uri="{FF2B5EF4-FFF2-40B4-BE49-F238E27FC236}">
                <a16:creationId xmlns:a16="http://schemas.microsoft.com/office/drawing/2014/main" xmlns="" id="{C2B63CE3-62B4-4F77-AEB8-58CA1280C1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u="sng" dirty="0">
              <a:solidFill>
                <a:schemeClr val="bg2">
                  <a:lumMod val="50000"/>
                </a:schemeClr>
              </a:solidFill>
              <a:latin typeface="SassoonCRInfantMedium" panose="02000603020000020003" pitchFamily="2" charset="0"/>
            </a:endParaRPr>
          </a:p>
          <a:p>
            <a:r>
              <a:rPr lang="en-GB" sz="2000" b="1" dirty="0">
                <a:solidFill>
                  <a:schemeClr val="tx1"/>
                </a:solidFill>
                <a:latin typeface="Century Gothic" panose="020B0502020202020204" pitchFamily="34" charset="0"/>
              </a:rPr>
              <a:t>The flour weighs 30g more than the eggs.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does the flour weigh?</a:t>
            </a:r>
          </a:p>
          <a:p>
            <a:pPr algn="ctr"/>
            <a:endParaRPr lang="en-GB" sz="2800" dirty="0">
              <a:solidFill>
                <a:srgbClr val="FF0000"/>
              </a:solidFill>
              <a:latin typeface="SassoonCRInfantMedium" panose="02000603020000020003" pitchFamily="2" charset="0"/>
            </a:endParaRPr>
          </a:p>
        </p:txBody>
      </p:sp>
      <p:sp>
        <p:nvSpPr>
          <p:cNvPr id="21" name="TextBox 20">
            <a:extLst>
              <a:ext uri="{FF2B5EF4-FFF2-40B4-BE49-F238E27FC236}">
                <a16:creationId xmlns:a16="http://schemas.microsoft.com/office/drawing/2014/main" xmlns="" id="{9D40A85E-3C49-4A77-B64F-E1922727B05A}"/>
              </a:ext>
            </a:extLst>
          </p:cNvPr>
          <p:cNvSpPr txBox="1"/>
          <p:nvPr/>
        </p:nvSpPr>
        <p:spPr>
          <a:xfrm>
            <a:off x="5388995" y="3797950"/>
            <a:ext cx="1527701" cy="630942"/>
          </a:xfrm>
          <a:prstGeom prst="rect">
            <a:avLst/>
          </a:prstGeom>
          <a:noFill/>
        </p:spPr>
        <p:txBody>
          <a:bodyPr wrap="square" rtlCol="0">
            <a:spAutoFit/>
          </a:bodyPr>
          <a:lstStyle/>
          <a:p>
            <a:r>
              <a:rPr lang="en-GB" sz="3500" dirty="0">
                <a:latin typeface="SassoonCRInfantMedium" panose="02000603020000020003" pitchFamily="2" charset="0"/>
              </a:rPr>
              <a:t>54g</a:t>
            </a:r>
          </a:p>
        </p:txBody>
      </p:sp>
      <p:sp>
        <p:nvSpPr>
          <p:cNvPr id="22" name="TextBox 21">
            <a:extLst>
              <a:ext uri="{FF2B5EF4-FFF2-40B4-BE49-F238E27FC236}">
                <a16:creationId xmlns:a16="http://schemas.microsoft.com/office/drawing/2014/main" xmlns="" id="{E50FF0AE-C8E0-4BD8-99B6-A49E55AABD2D}"/>
              </a:ext>
            </a:extLst>
          </p:cNvPr>
          <p:cNvSpPr txBox="1"/>
          <p:nvPr/>
        </p:nvSpPr>
        <p:spPr>
          <a:xfrm>
            <a:off x="2733965" y="3849237"/>
            <a:ext cx="993114" cy="630942"/>
          </a:xfrm>
          <a:prstGeom prst="rect">
            <a:avLst/>
          </a:prstGeom>
          <a:noFill/>
        </p:spPr>
        <p:txBody>
          <a:bodyPr wrap="square" rtlCol="0">
            <a:spAutoFit/>
          </a:bodyPr>
          <a:lstStyle/>
          <a:p>
            <a:r>
              <a:rPr lang="en-GB" sz="3500" dirty="0">
                <a:solidFill>
                  <a:srgbClr val="FF0000"/>
                </a:solidFill>
                <a:latin typeface="SassoonCRInfantMedium" panose="02000603020000020003" pitchFamily="2" charset="0"/>
              </a:rPr>
              <a:t>84g</a:t>
            </a:r>
            <a:endParaRPr lang="en-GB" sz="3500" dirty="0">
              <a:latin typeface="SassoonCRInfantMedium" panose="02000603020000020003" pitchFamily="2" charset="0"/>
            </a:endParaRPr>
          </a:p>
        </p:txBody>
      </p:sp>
      <p:sp>
        <p:nvSpPr>
          <p:cNvPr id="6" name="TextBox 5">
            <a:extLst>
              <a:ext uri="{FF2B5EF4-FFF2-40B4-BE49-F238E27FC236}">
                <a16:creationId xmlns:a16="http://schemas.microsoft.com/office/drawing/2014/main" xmlns="" id="{34929074-C3A0-4BCA-A95F-0A9A02811D0D}"/>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57047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1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xmlns="" id="{9B4A4B31-95CF-4A94-BEE9-6A60E41EC0A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xmlns="" id="{1675524F-D590-43C7-A8C4-92C974CF368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blanks using the words on the cards.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scissors are </a:t>
            </a:r>
            <a:r>
              <a:rPr lang="en-GB" sz="2000" b="1" spc="-300" dirty="0">
                <a:solidFill>
                  <a:schemeClr val="tx1"/>
                </a:solidFill>
                <a:latin typeface="Century Gothic" panose="020B0502020202020204" pitchFamily="34" charset="0"/>
              </a:rPr>
              <a:t>_________________________________</a:t>
            </a:r>
            <a:r>
              <a:rPr lang="en-GB" sz="2000" b="1" dirty="0">
                <a:solidFill>
                  <a:schemeClr val="tx1"/>
                </a:solidFill>
                <a:latin typeface="Century Gothic" panose="020B0502020202020204" pitchFamily="34" charset="0"/>
              </a:rPr>
              <a:t>  than the apples.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apples are </a:t>
            </a:r>
            <a:r>
              <a:rPr lang="en-GB" sz="2000" b="1" spc="-300" dirty="0">
                <a:solidFill>
                  <a:schemeClr val="tx1"/>
                </a:solidFill>
                <a:latin typeface="Century Gothic" panose="020B0502020202020204" pitchFamily="34" charset="0"/>
              </a:rPr>
              <a:t>_________________________________</a:t>
            </a:r>
            <a:r>
              <a:rPr lang="en-GB" sz="2000" b="1" dirty="0">
                <a:solidFill>
                  <a:schemeClr val="tx1"/>
                </a:solidFill>
                <a:latin typeface="Century Gothic" panose="020B0502020202020204" pitchFamily="34" charset="0"/>
              </a:rPr>
              <a:t>  than the scissors.</a:t>
            </a:r>
          </a:p>
          <a:p>
            <a:pPr lvl="0" algn="ctr"/>
            <a:endParaRPr lang="en-GB" sz="2000" b="1" dirty="0">
              <a:solidFill>
                <a:schemeClr val="tx1"/>
              </a:solidFill>
              <a:latin typeface="Century Gothic" panose="020B0502020202020204" pitchFamily="34" charset="0"/>
            </a:endParaRPr>
          </a:p>
        </p:txBody>
      </p:sp>
      <p:sp>
        <p:nvSpPr>
          <p:cNvPr id="16" name="Rounded Rectangle 34">
            <a:extLst>
              <a:ext uri="{FF2B5EF4-FFF2-40B4-BE49-F238E27FC236}">
                <a16:creationId xmlns:a16="http://schemas.microsoft.com/office/drawing/2014/main" xmlns="" id="{7B7FEFDD-4ED8-4442-B763-814799025862}"/>
              </a:ext>
            </a:extLst>
          </p:cNvPr>
          <p:cNvSpPr/>
          <p:nvPr/>
        </p:nvSpPr>
        <p:spPr>
          <a:xfrm>
            <a:off x="4727406" y="5573352"/>
            <a:ext cx="1706350" cy="55126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lighter</a:t>
            </a:r>
          </a:p>
        </p:txBody>
      </p:sp>
      <p:sp>
        <p:nvSpPr>
          <p:cNvPr id="17" name="Rounded Rectangle 35">
            <a:extLst>
              <a:ext uri="{FF2B5EF4-FFF2-40B4-BE49-F238E27FC236}">
                <a16:creationId xmlns:a16="http://schemas.microsoft.com/office/drawing/2014/main" xmlns="" id="{3AD68313-73BC-47E4-A579-8C9AC5247B9C}"/>
              </a:ext>
            </a:extLst>
          </p:cNvPr>
          <p:cNvSpPr/>
          <p:nvPr/>
        </p:nvSpPr>
        <p:spPr>
          <a:xfrm>
            <a:off x="2795745" y="5570125"/>
            <a:ext cx="1706350" cy="55126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heavier</a:t>
            </a:r>
          </a:p>
        </p:txBody>
      </p:sp>
      <p:sp>
        <p:nvSpPr>
          <p:cNvPr id="2" name="TextBox 1">
            <a:extLst>
              <a:ext uri="{FF2B5EF4-FFF2-40B4-BE49-F238E27FC236}">
                <a16:creationId xmlns:a16="http://schemas.microsoft.com/office/drawing/2014/main" xmlns="" id="{CE0FD5BE-F4E1-4FD4-8F9F-DFDDBB673D15}"/>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581637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ck on the wall&#10;&#10;Description generated with high confidence">
            <a:extLst>
              <a:ext uri="{FF2B5EF4-FFF2-40B4-BE49-F238E27FC236}">
                <a16:creationId xmlns:a16="http://schemas.microsoft.com/office/drawing/2014/main" xmlns="" id="{38EBBAEC-90E9-4FFE-9F16-2D9626C61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02" name="Rectangle 101">
            <a:extLst>
              <a:ext uri="{FF2B5EF4-FFF2-40B4-BE49-F238E27FC236}">
                <a16:creationId xmlns:a16="http://schemas.microsoft.com/office/drawing/2014/main" xmlns="" id="{CD6AF14D-4F17-4312-8971-7EC50232BAF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bg2">
                  <a:lumMod val="50000"/>
                </a:schemeClr>
              </a:solidFill>
              <a:latin typeface="SassoonCRInfantMedium" panose="02000603020000020003" pitchFamily="2" charset="0"/>
            </a:endParaRPr>
          </a:p>
          <a:p>
            <a:r>
              <a:rPr lang="en-GB" sz="2000" b="1" dirty="0">
                <a:solidFill>
                  <a:schemeClr val="tx1"/>
                </a:solidFill>
                <a:latin typeface="Century Gothic" panose="020B0502020202020204" pitchFamily="34" charset="0"/>
              </a:rPr>
              <a:t>The beans weigh less than the biscuits but more than the tuna.</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could the beans weigh?</a:t>
            </a:r>
          </a:p>
          <a:p>
            <a:endParaRPr lang="en-GB" sz="2000" b="1" dirty="0">
              <a:solidFill>
                <a:schemeClr val="tx1"/>
              </a:solidFill>
              <a:latin typeface="Century Gothic" panose="020B0502020202020204" pitchFamily="34" charset="0"/>
            </a:endParaRPr>
          </a:p>
          <a:p>
            <a:pPr algn="ctr"/>
            <a:endParaRPr lang="en-GB" sz="2800" dirty="0">
              <a:solidFill>
                <a:srgbClr val="FF0000"/>
              </a:solidFill>
              <a:latin typeface="SassoonCRInfantMedium" panose="02000603020000020003" pitchFamily="2" charset="0"/>
            </a:endParaRPr>
          </a:p>
        </p:txBody>
      </p:sp>
      <p:sp>
        <p:nvSpPr>
          <p:cNvPr id="5" name="TextBox 4">
            <a:extLst>
              <a:ext uri="{FF2B5EF4-FFF2-40B4-BE49-F238E27FC236}">
                <a16:creationId xmlns:a16="http://schemas.microsoft.com/office/drawing/2014/main" xmlns="" id="{D31A0280-183A-40D8-AE5E-D04B7A690005}"/>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1090204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ck on the wall&#10;&#10;Description generated with high confidence">
            <a:extLst>
              <a:ext uri="{FF2B5EF4-FFF2-40B4-BE49-F238E27FC236}">
                <a16:creationId xmlns:a16="http://schemas.microsoft.com/office/drawing/2014/main" xmlns="" id="{38EBBAEC-90E9-4FFE-9F16-2D9626C61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02" name="Rectangle 101">
            <a:extLst>
              <a:ext uri="{FF2B5EF4-FFF2-40B4-BE49-F238E27FC236}">
                <a16:creationId xmlns:a16="http://schemas.microsoft.com/office/drawing/2014/main" xmlns="" id="{CD6AF14D-4F17-4312-8971-7EC50232BAF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bg2">
                  <a:lumMod val="50000"/>
                </a:schemeClr>
              </a:solidFill>
              <a:latin typeface="SassoonCRInfantMedium" panose="02000603020000020003" pitchFamily="2" charset="0"/>
            </a:endParaRPr>
          </a:p>
          <a:p>
            <a:r>
              <a:rPr lang="en-GB" sz="2000" b="1" dirty="0">
                <a:solidFill>
                  <a:schemeClr val="tx1"/>
                </a:solidFill>
                <a:latin typeface="Century Gothic" panose="020B0502020202020204" pitchFamily="34" charset="0"/>
              </a:rPr>
              <a:t>The beans weigh less than the biscuits but more than the tuna.</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much could the beans weigh?</a:t>
            </a:r>
          </a:p>
          <a:p>
            <a:r>
              <a:rPr lang="en-GB" sz="2000" b="1" dirty="0">
                <a:solidFill>
                  <a:srgbClr val="FF0000"/>
                </a:solidFill>
                <a:latin typeface="Century Gothic" panose="020B0502020202020204" pitchFamily="34" charset="0"/>
              </a:rPr>
              <a:t>Any amount between 101g and 139g.</a:t>
            </a:r>
          </a:p>
          <a:p>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sp>
        <p:nvSpPr>
          <p:cNvPr id="5" name="TextBox 4">
            <a:extLst>
              <a:ext uri="{FF2B5EF4-FFF2-40B4-BE49-F238E27FC236}">
                <a16:creationId xmlns:a16="http://schemas.microsoft.com/office/drawing/2014/main" xmlns="" id="{5EE3AFCE-970D-48AE-9657-D1ABAB3A644F}"/>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789105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generated with high confidence">
            <a:extLst>
              <a:ext uri="{FF2B5EF4-FFF2-40B4-BE49-F238E27FC236}">
                <a16:creationId xmlns:a16="http://schemas.microsoft.com/office/drawing/2014/main" xmlns="" id="{58720E25-94C1-41E7-989E-D4F40FA04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0" name="Rectangle 19">
            <a:extLst>
              <a:ext uri="{FF2B5EF4-FFF2-40B4-BE49-F238E27FC236}">
                <a16:creationId xmlns:a16="http://schemas.microsoft.com/office/drawing/2014/main" xmlns="" id="{08BBDC33-C242-4B81-BC73-AF9D3B4F298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r>
              <a:rPr lang="en-GB" sz="2000" b="1" dirty="0">
                <a:solidFill>
                  <a:schemeClr val="tx1"/>
                </a:solidFill>
                <a:latin typeface="Century Gothic" panose="020B0502020202020204" pitchFamily="34" charset="0"/>
              </a:rPr>
              <a:t>Annie’s toy weighs 96g and Olly’s toy weighs 86g.</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do you agree with? Why?</a:t>
            </a:r>
          </a:p>
        </p:txBody>
      </p:sp>
      <p:sp>
        <p:nvSpPr>
          <p:cNvPr id="21" name="TextBox 20">
            <a:extLst>
              <a:ext uri="{FF2B5EF4-FFF2-40B4-BE49-F238E27FC236}">
                <a16:creationId xmlns:a16="http://schemas.microsoft.com/office/drawing/2014/main" xmlns="" id="{B128EF77-C421-4396-B239-A6870AAC10DD}"/>
              </a:ext>
            </a:extLst>
          </p:cNvPr>
          <p:cNvSpPr txBox="1"/>
          <p:nvPr/>
        </p:nvSpPr>
        <p:spPr>
          <a:xfrm>
            <a:off x="1441226" y="3503717"/>
            <a:ext cx="906018" cy="400110"/>
          </a:xfrm>
          <a:prstGeom prst="rect">
            <a:avLst/>
          </a:prstGeom>
          <a:noFill/>
        </p:spPr>
        <p:txBody>
          <a:bodyPr wrap="none" rtlCol="0">
            <a:spAutoFit/>
          </a:bodyPr>
          <a:lstStyle/>
          <a:p>
            <a:pPr algn="ctr"/>
            <a:r>
              <a:rPr lang="en-GB" sz="2000" b="1" dirty="0">
                <a:latin typeface="Century Gothic" panose="020B0502020202020204" pitchFamily="34" charset="0"/>
              </a:rPr>
              <a:t>Annie</a:t>
            </a:r>
          </a:p>
        </p:txBody>
      </p:sp>
      <p:sp>
        <p:nvSpPr>
          <p:cNvPr id="22" name="TextBox 21">
            <a:extLst>
              <a:ext uri="{FF2B5EF4-FFF2-40B4-BE49-F238E27FC236}">
                <a16:creationId xmlns:a16="http://schemas.microsoft.com/office/drawing/2014/main" xmlns="" id="{6D34F45A-13A6-4E19-A9B8-1A30971CB52C}"/>
              </a:ext>
            </a:extLst>
          </p:cNvPr>
          <p:cNvSpPr txBox="1"/>
          <p:nvPr/>
        </p:nvSpPr>
        <p:spPr>
          <a:xfrm>
            <a:off x="6941195" y="3303662"/>
            <a:ext cx="670376" cy="400110"/>
          </a:xfrm>
          <a:prstGeom prst="rect">
            <a:avLst/>
          </a:prstGeom>
          <a:noFill/>
        </p:spPr>
        <p:txBody>
          <a:bodyPr wrap="none" rtlCol="0">
            <a:spAutoFit/>
          </a:bodyPr>
          <a:lstStyle/>
          <a:p>
            <a:pPr algn="ctr"/>
            <a:r>
              <a:rPr lang="en-GB" sz="2000" b="1" dirty="0">
                <a:latin typeface="Century Gothic" panose="020B0502020202020204" pitchFamily="34" charset="0"/>
              </a:rPr>
              <a:t>Olly</a:t>
            </a:r>
          </a:p>
        </p:txBody>
      </p:sp>
      <p:sp>
        <p:nvSpPr>
          <p:cNvPr id="23" name="Speech Bubble: Rectangle with Corners Rounded 22">
            <a:extLst>
              <a:ext uri="{FF2B5EF4-FFF2-40B4-BE49-F238E27FC236}">
                <a16:creationId xmlns:a16="http://schemas.microsoft.com/office/drawing/2014/main" xmlns="" id="{C82DC846-CD5F-4786-BAE2-CD562098647F}"/>
              </a:ext>
            </a:extLst>
          </p:cNvPr>
          <p:cNvSpPr/>
          <p:nvPr/>
        </p:nvSpPr>
        <p:spPr>
          <a:xfrm>
            <a:off x="4731824" y="1579417"/>
            <a:ext cx="2282400" cy="1774867"/>
          </a:xfrm>
          <a:prstGeom prst="wedgeRoundRectCallout">
            <a:avLst>
              <a:gd name="adj1" fmla="val 72628"/>
              <a:gd name="adj2" fmla="val 854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My toy weighs 10g more than yours.</a:t>
            </a:r>
          </a:p>
        </p:txBody>
      </p:sp>
      <p:sp>
        <p:nvSpPr>
          <p:cNvPr id="24" name="Speech Bubble: Rectangle with Corners Rounded 23">
            <a:extLst>
              <a:ext uri="{FF2B5EF4-FFF2-40B4-BE49-F238E27FC236}">
                <a16:creationId xmlns:a16="http://schemas.microsoft.com/office/drawing/2014/main" xmlns="" id="{A14795AC-8F73-4437-800C-D7022716F9F9}"/>
              </a:ext>
            </a:extLst>
          </p:cNvPr>
          <p:cNvSpPr/>
          <p:nvPr/>
        </p:nvSpPr>
        <p:spPr>
          <a:xfrm>
            <a:off x="2013452" y="1579417"/>
            <a:ext cx="2281457" cy="1774867"/>
          </a:xfrm>
          <a:prstGeom prst="wedgeRoundRectCallout">
            <a:avLst>
              <a:gd name="adj1" fmla="val -66826"/>
              <a:gd name="adj2" fmla="val 168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My toy weighs 10g more than yours.</a:t>
            </a:r>
          </a:p>
        </p:txBody>
      </p:sp>
      <p:sp>
        <p:nvSpPr>
          <p:cNvPr id="8" name="TextBox 7">
            <a:extLst>
              <a:ext uri="{FF2B5EF4-FFF2-40B4-BE49-F238E27FC236}">
                <a16:creationId xmlns:a16="http://schemas.microsoft.com/office/drawing/2014/main" xmlns="" id="{66C7D94B-715A-4DFA-9D65-2C798962AE00}"/>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3333102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generated with high confidence">
            <a:extLst>
              <a:ext uri="{FF2B5EF4-FFF2-40B4-BE49-F238E27FC236}">
                <a16:creationId xmlns:a16="http://schemas.microsoft.com/office/drawing/2014/main" xmlns="" id="{58720E25-94C1-41E7-989E-D4F40FA04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0" name="Rectangle 19">
            <a:extLst>
              <a:ext uri="{FF2B5EF4-FFF2-40B4-BE49-F238E27FC236}">
                <a16:creationId xmlns:a16="http://schemas.microsoft.com/office/drawing/2014/main" xmlns="" id="{08BBDC33-C242-4B81-BC73-AF9D3B4F298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r>
              <a:rPr lang="en-GB" sz="2000" b="1" dirty="0">
                <a:solidFill>
                  <a:schemeClr val="tx1"/>
                </a:solidFill>
                <a:latin typeface="Century Gothic" panose="020B0502020202020204" pitchFamily="34" charset="0"/>
              </a:rPr>
              <a:t>Annie’s toy weighs 96g and Olly’s toy weighs 86g.</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do you agree with? Why?</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 agree with Annie because... </a:t>
            </a:r>
            <a:endParaRPr lang="en-GB" sz="2000" b="1" dirty="0">
              <a:solidFill>
                <a:schemeClr val="tx1"/>
              </a:solidFill>
              <a:latin typeface="Century Gothic" panose="020B0502020202020204" pitchFamily="34" charset="0"/>
              <a:sym typeface="Wingdings" panose="05000000000000000000" pitchFamily="2" charset="2"/>
            </a:endParaRPr>
          </a:p>
        </p:txBody>
      </p:sp>
      <p:sp>
        <p:nvSpPr>
          <p:cNvPr id="21" name="TextBox 20">
            <a:extLst>
              <a:ext uri="{FF2B5EF4-FFF2-40B4-BE49-F238E27FC236}">
                <a16:creationId xmlns:a16="http://schemas.microsoft.com/office/drawing/2014/main" xmlns="" id="{B128EF77-C421-4396-B239-A6870AAC10DD}"/>
              </a:ext>
            </a:extLst>
          </p:cNvPr>
          <p:cNvSpPr txBox="1"/>
          <p:nvPr/>
        </p:nvSpPr>
        <p:spPr>
          <a:xfrm>
            <a:off x="1441226" y="3503717"/>
            <a:ext cx="906018" cy="400110"/>
          </a:xfrm>
          <a:prstGeom prst="rect">
            <a:avLst/>
          </a:prstGeom>
          <a:noFill/>
        </p:spPr>
        <p:txBody>
          <a:bodyPr wrap="none" rtlCol="0">
            <a:spAutoFit/>
          </a:bodyPr>
          <a:lstStyle/>
          <a:p>
            <a:pPr algn="ctr"/>
            <a:r>
              <a:rPr lang="en-GB" sz="2000" b="1" dirty="0">
                <a:latin typeface="Century Gothic" panose="020B0502020202020204" pitchFamily="34" charset="0"/>
              </a:rPr>
              <a:t>Annie</a:t>
            </a:r>
          </a:p>
        </p:txBody>
      </p:sp>
      <p:sp>
        <p:nvSpPr>
          <p:cNvPr id="22" name="TextBox 21">
            <a:extLst>
              <a:ext uri="{FF2B5EF4-FFF2-40B4-BE49-F238E27FC236}">
                <a16:creationId xmlns:a16="http://schemas.microsoft.com/office/drawing/2014/main" xmlns="" id="{6D34F45A-13A6-4E19-A9B8-1A30971CB52C}"/>
              </a:ext>
            </a:extLst>
          </p:cNvPr>
          <p:cNvSpPr txBox="1"/>
          <p:nvPr/>
        </p:nvSpPr>
        <p:spPr>
          <a:xfrm>
            <a:off x="6941195" y="3303662"/>
            <a:ext cx="670376" cy="400110"/>
          </a:xfrm>
          <a:prstGeom prst="rect">
            <a:avLst/>
          </a:prstGeom>
          <a:noFill/>
        </p:spPr>
        <p:txBody>
          <a:bodyPr wrap="none" rtlCol="0">
            <a:spAutoFit/>
          </a:bodyPr>
          <a:lstStyle/>
          <a:p>
            <a:pPr algn="ctr"/>
            <a:r>
              <a:rPr lang="en-GB" sz="2000" b="1" dirty="0">
                <a:latin typeface="Century Gothic" panose="020B0502020202020204" pitchFamily="34" charset="0"/>
              </a:rPr>
              <a:t>Olly</a:t>
            </a:r>
          </a:p>
        </p:txBody>
      </p:sp>
      <p:sp>
        <p:nvSpPr>
          <p:cNvPr id="23" name="Speech Bubble: Rectangle with Corners Rounded 22">
            <a:extLst>
              <a:ext uri="{FF2B5EF4-FFF2-40B4-BE49-F238E27FC236}">
                <a16:creationId xmlns:a16="http://schemas.microsoft.com/office/drawing/2014/main" xmlns="" id="{C82DC846-CD5F-4786-BAE2-CD562098647F}"/>
              </a:ext>
            </a:extLst>
          </p:cNvPr>
          <p:cNvSpPr/>
          <p:nvPr/>
        </p:nvSpPr>
        <p:spPr>
          <a:xfrm>
            <a:off x="4731824" y="1579417"/>
            <a:ext cx="2282400" cy="1774867"/>
          </a:xfrm>
          <a:prstGeom prst="wedgeRoundRectCallout">
            <a:avLst>
              <a:gd name="adj1" fmla="val 72628"/>
              <a:gd name="adj2" fmla="val 854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My toy weighs 10g more than yours.</a:t>
            </a:r>
          </a:p>
        </p:txBody>
      </p:sp>
      <p:sp>
        <p:nvSpPr>
          <p:cNvPr id="24" name="Speech Bubble: Rectangle with Corners Rounded 23">
            <a:extLst>
              <a:ext uri="{FF2B5EF4-FFF2-40B4-BE49-F238E27FC236}">
                <a16:creationId xmlns:a16="http://schemas.microsoft.com/office/drawing/2014/main" xmlns="" id="{A14795AC-8F73-4437-800C-D7022716F9F9}"/>
              </a:ext>
            </a:extLst>
          </p:cNvPr>
          <p:cNvSpPr/>
          <p:nvPr/>
        </p:nvSpPr>
        <p:spPr>
          <a:xfrm>
            <a:off x="2013452" y="1579417"/>
            <a:ext cx="2281457" cy="1774867"/>
          </a:xfrm>
          <a:prstGeom prst="wedgeRoundRectCallout">
            <a:avLst>
              <a:gd name="adj1" fmla="val -66826"/>
              <a:gd name="adj2" fmla="val 168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My toy weighs 10g more than yours.</a:t>
            </a:r>
          </a:p>
        </p:txBody>
      </p:sp>
      <p:sp>
        <p:nvSpPr>
          <p:cNvPr id="8" name="TextBox 7">
            <a:extLst>
              <a:ext uri="{FF2B5EF4-FFF2-40B4-BE49-F238E27FC236}">
                <a16:creationId xmlns:a16="http://schemas.microsoft.com/office/drawing/2014/main" xmlns="" id="{C175BB7F-E8DD-4C78-93CE-2B1C3D8C4E63}"/>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541213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generated with high confidence">
            <a:extLst>
              <a:ext uri="{FF2B5EF4-FFF2-40B4-BE49-F238E27FC236}">
                <a16:creationId xmlns:a16="http://schemas.microsoft.com/office/drawing/2014/main" xmlns="" id="{58720E25-94C1-41E7-989E-D4F40FA04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0" name="Rectangle 19">
            <a:extLst>
              <a:ext uri="{FF2B5EF4-FFF2-40B4-BE49-F238E27FC236}">
                <a16:creationId xmlns:a16="http://schemas.microsoft.com/office/drawing/2014/main" xmlns="" id="{08BBDC33-C242-4B81-BC73-AF9D3B4F298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u="sng" dirty="0">
              <a:solidFill>
                <a:schemeClr val="bg2">
                  <a:lumMod val="50000"/>
                </a:schemeClr>
              </a:solidFill>
              <a:latin typeface="SassoonCRInfantMedium" panose="02000603020000020003" pitchFamily="2" charset="0"/>
            </a:endParaRPr>
          </a:p>
          <a:p>
            <a:r>
              <a:rPr lang="en-GB" sz="2000" b="1" dirty="0">
                <a:solidFill>
                  <a:schemeClr val="tx1"/>
                </a:solidFill>
                <a:latin typeface="Century Gothic" panose="020B0502020202020204" pitchFamily="34" charset="0"/>
              </a:rPr>
              <a:t>Annie’s toy weighs 96g and Olly’s toy weighs 86g.</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do you agree with? Why?</a:t>
            </a:r>
          </a:p>
          <a:p>
            <a:endParaRPr lang="en-GB" sz="2000" b="1" dirty="0">
              <a:solidFill>
                <a:schemeClr val="tx1"/>
              </a:solidFill>
              <a:latin typeface="Century Gothic" panose="020B0502020202020204" pitchFamily="34" charset="0"/>
              <a:sym typeface="Wingdings" panose="05000000000000000000" pitchFamily="2" charset="2"/>
            </a:endParaRPr>
          </a:p>
          <a:p>
            <a:pPr lvl="0"/>
            <a:r>
              <a:rPr lang="en-GB" sz="2000" b="1" dirty="0">
                <a:solidFill>
                  <a:srgbClr val="FF0000"/>
                </a:solidFill>
                <a:latin typeface="Century Gothic" panose="020B0502020202020204" pitchFamily="34" charset="0"/>
              </a:rPr>
              <a:t>I agree with Annie because 96g is 10 more than 86g.</a:t>
            </a:r>
          </a:p>
          <a:p>
            <a:endParaRPr lang="en-GB" sz="2400" dirty="0">
              <a:solidFill>
                <a:schemeClr val="tx1"/>
              </a:solidFill>
              <a:latin typeface="SassoonCRInfantMedium" panose="02000603020000020003" pitchFamily="2" charset="0"/>
              <a:sym typeface="Wingdings" panose="05000000000000000000" pitchFamily="2" charset="2"/>
            </a:endParaRPr>
          </a:p>
        </p:txBody>
      </p:sp>
      <p:sp>
        <p:nvSpPr>
          <p:cNvPr id="21" name="TextBox 20">
            <a:extLst>
              <a:ext uri="{FF2B5EF4-FFF2-40B4-BE49-F238E27FC236}">
                <a16:creationId xmlns:a16="http://schemas.microsoft.com/office/drawing/2014/main" xmlns="" id="{B128EF77-C421-4396-B239-A6870AAC10DD}"/>
              </a:ext>
            </a:extLst>
          </p:cNvPr>
          <p:cNvSpPr txBox="1"/>
          <p:nvPr/>
        </p:nvSpPr>
        <p:spPr>
          <a:xfrm>
            <a:off x="1441226" y="3503717"/>
            <a:ext cx="906018" cy="400110"/>
          </a:xfrm>
          <a:prstGeom prst="rect">
            <a:avLst/>
          </a:prstGeom>
          <a:noFill/>
        </p:spPr>
        <p:txBody>
          <a:bodyPr wrap="none" rtlCol="0">
            <a:spAutoFit/>
          </a:bodyPr>
          <a:lstStyle/>
          <a:p>
            <a:pPr algn="ctr"/>
            <a:r>
              <a:rPr lang="en-GB" sz="2000" b="1" dirty="0">
                <a:latin typeface="Century Gothic" panose="020B0502020202020204" pitchFamily="34" charset="0"/>
              </a:rPr>
              <a:t>Annie</a:t>
            </a:r>
          </a:p>
        </p:txBody>
      </p:sp>
      <p:sp>
        <p:nvSpPr>
          <p:cNvPr id="22" name="TextBox 21">
            <a:extLst>
              <a:ext uri="{FF2B5EF4-FFF2-40B4-BE49-F238E27FC236}">
                <a16:creationId xmlns:a16="http://schemas.microsoft.com/office/drawing/2014/main" xmlns="" id="{6D34F45A-13A6-4E19-A9B8-1A30971CB52C}"/>
              </a:ext>
            </a:extLst>
          </p:cNvPr>
          <p:cNvSpPr txBox="1"/>
          <p:nvPr/>
        </p:nvSpPr>
        <p:spPr>
          <a:xfrm>
            <a:off x="6941195" y="3303662"/>
            <a:ext cx="670376" cy="400110"/>
          </a:xfrm>
          <a:prstGeom prst="rect">
            <a:avLst/>
          </a:prstGeom>
          <a:noFill/>
        </p:spPr>
        <p:txBody>
          <a:bodyPr wrap="none" rtlCol="0">
            <a:spAutoFit/>
          </a:bodyPr>
          <a:lstStyle/>
          <a:p>
            <a:pPr algn="ctr"/>
            <a:r>
              <a:rPr lang="en-GB" sz="2000" b="1" dirty="0">
                <a:latin typeface="Century Gothic" panose="020B0502020202020204" pitchFamily="34" charset="0"/>
              </a:rPr>
              <a:t>Olly</a:t>
            </a:r>
          </a:p>
        </p:txBody>
      </p:sp>
      <p:sp>
        <p:nvSpPr>
          <p:cNvPr id="23" name="Speech Bubble: Rectangle with Corners Rounded 22">
            <a:extLst>
              <a:ext uri="{FF2B5EF4-FFF2-40B4-BE49-F238E27FC236}">
                <a16:creationId xmlns:a16="http://schemas.microsoft.com/office/drawing/2014/main" xmlns="" id="{C82DC846-CD5F-4786-BAE2-CD562098647F}"/>
              </a:ext>
            </a:extLst>
          </p:cNvPr>
          <p:cNvSpPr/>
          <p:nvPr/>
        </p:nvSpPr>
        <p:spPr>
          <a:xfrm>
            <a:off x="4731824" y="1579417"/>
            <a:ext cx="2282400" cy="1774867"/>
          </a:xfrm>
          <a:prstGeom prst="wedgeRoundRectCallout">
            <a:avLst>
              <a:gd name="adj1" fmla="val 72628"/>
              <a:gd name="adj2" fmla="val 854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My toy weighs 10g more than yours.</a:t>
            </a:r>
          </a:p>
        </p:txBody>
      </p:sp>
      <p:sp>
        <p:nvSpPr>
          <p:cNvPr id="24" name="Speech Bubble: Rectangle with Corners Rounded 23">
            <a:extLst>
              <a:ext uri="{FF2B5EF4-FFF2-40B4-BE49-F238E27FC236}">
                <a16:creationId xmlns:a16="http://schemas.microsoft.com/office/drawing/2014/main" xmlns="" id="{A14795AC-8F73-4437-800C-D7022716F9F9}"/>
              </a:ext>
            </a:extLst>
          </p:cNvPr>
          <p:cNvSpPr/>
          <p:nvPr/>
        </p:nvSpPr>
        <p:spPr>
          <a:xfrm>
            <a:off x="2013452" y="1579417"/>
            <a:ext cx="2281457" cy="1774867"/>
          </a:xfrm>
          <a:prstGeom prst="wedgeRoundRectCallout">
            <a:avLst>
              <a:gd name="adj1" fmla="val -66826"/>
              <a:gd name="adj2" fmla="val 168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My toy weighs 10g more than yours.</a:t>
            </a:r>
          </a:p>
        </p:txBody>
      </p:sp>
      <p:sp>
        <p:nvSpPr>
          <p:cNvPr id="8" name="TextBox 7">
            <a:extLst>
              <a:ext uri="{FF2B5EF4-FFF2-40B4-BE49-F238E27FC236}">
                <a16:creationId xmlns:a16="http://schemas.microsoft.com/office/drawing/2014/main" xmlns="" id="{CC232E5B-1EA6-4D86-B9F7-837C195223E0}"/>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00362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xmlns="" id="{9B4A4B31-95CF-4A94-BEE9-6A60E41EC0A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xmlns="" id="{1675524F-D590-43C7-A8C4-92C974CF368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blanks using the words on the cards.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scissors are </a:t>
            </a:r>
            <a:r>
              <a:rPr lang="en-GB" sz="2000" b="1" spc="-300" dirty="0">
                <a:solidFill>
                  <a:schemeClr val="tx1"/>
                </a:solidFill>
                <a:latin typeface="Century Gothic" panose="020B0502020202020204" pitchFamily="34" charset="0"/>
              </a:rPr>
              <a:t>_________________________________</a:t>
            </a:r>
            <a:r>
              <a:rPr lang="en-GB" sz="2000" b="1" dirty="0">
                <a:solidFill>
                  <a:schemeClr val="tx1"/>
                </a:solidFill>
                <a:latin typeface="Century Gothic" panose="020B0502020202020204" pitchFamily="34" charset="0"/>
              </a:rPr>
              <a:t>  than the apples.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apples are </a:t>
            </a:r>
            <a:r>
              <a:rPr lang="en-GB" sz="2000" b="1" spc="-300" dirty="0">
                <a:solidFill>
                  <a:schemeClr val="tx1"/>
                </a:solidFill>
                <a:latin typeface="Century Gothic" panose="020B0502020202020204" pitchFamily="34" charset="0"/>
              </a:rPr>
              <a:t>_________________________________</a:t>
            </a:r>
            <a:r>
              <a:rPr lang="en-GB" sz="2000" b="1" dirty="0">
                <a:solidFill>
                  <a:schemeClr val="tx1"/>
                </a:solidFill>
                <a:latin typeface="Century Gothic" panose="020B0502020202020204" pitchFamily="34" charset="0"/>
              </a:rPr>
              <a:t>  than the scissors.</a:t>
            </a:r>
          </a:p>
          <a:p>
            <a:pPr lvl="0" algn="ctr"/>
            <a:endParaRPr lang="en-GB" sz="2000" b="1" dirty="0">
              <a:solidFill>
                <a:schemeClr val="tx1"/>
              </a:solidFill>
              <a:latin typeface="Century Gothic" panose="020B0502020202020204" pitchFamily="34" charset="0"/>
            </a:endParaRPr>
          </a:p>
        </p:txBody>
      </p:sp>
      <p:sp>
        <p:nvSpPr>
          <p:cNvPr id="16" name="Rounded Rectangle 34">
            <a:extLst>
              <a:ext uri="{FF2B5EF4-FFF2-40B4-BE49-F238E27FC236}">
                <a16:creationId xmlns:a16="http://schemas.microsoft.com/office/drawing/2014/main" xmlns="" id="{7B7FEFDD-4ED8-4442-B763-814799025862}"/>
              </a:ext>
            </a:extLst>
          </p:cNvPr>
          <p:cNvSpPr/>
          <p:nvPr/>
        </p:nvSpPr>
        <p:spPr>
          <a:xfrm>
            <a:off x="4727406" y="5573352"/>
            <a:ext cx="1706350" cy="55126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lighter</a:t>
            </a:r>
          </a:p>
        </p:txBody>
      </p:sp>
      <p:sp>
        <p:nvSpPr>
          <p:cNvPr id="17" name="Rounded Rectangle 35">
            <a:extLst>
              <a:ext uri="{FF2B5EF4-FFF2-40B4-BE49-F238E27FC236}">
                <a16:creationId xmlns:a16="http://schemas.microsoft.com/office/drawing/2014/main" xmlns="" id="{3AD68313-73BC-47E4-A579-8C9AC5247B9C}"/>
              </a:ext>
            </a:extLst>
          </p:cNvPr>
          <p:cNvSpPr/>
          <p:nvPr/>
        </p:nvSpPr>
        <p:spPr>
          <a:xfrm>
            <a:off x="2795745" y="5570125"/>
            <a:ext cx="1706350" cy="55126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heavier</a:t>
            </a:r>
          </a:p>
        </p:txBody>
      </p:sp>
      <p:sp>
        <p:nvSpPr>
          <p:cNvPr id="9" name="TextBox 8">
            <a:extLst>
              <a:ext uri="{FF2B5EF4-FFF2-40B4-BE49-F238E27FC236}">
                <a16:creationId xmlns:a16="http://schemas.microsoft.com/office/drawing/2014/main" xmlns="" id="{F254E8F4-60E2-42AA-9BE2-81057BC62CA1}"/>
              </a:ext>
            </a:extLst>
          </p:cNvPr>
          <p:cNvSpPr txBox="1"/>
          <p:nvPr/>
        </p:nvSpPr>
        <p:spPr>
          <a:xfrm>
            <a:off x="3969965" y="1409700"/>
            <a:ext cx="1546806"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lighter</a:t>
            </a:r>
          </a:p>
        </p:txBody>
      </p:sp>
      <p:sp>
        <p:nvSpPr>
          <p:cNvPr id="10" name="TextBox 9">
            <a:extLst>
              <a:ext uri="{FF2B5EF4-FFF2-40B4-BE49-F238E27FC236}">
                <a16:creationId xmlns:a16="http://schemas.microsoft.com/office/drawing/2014/main" xmlns="" id="{F98557D1-BE8B-4515-8F47-68EC430BE49A}"/>
              </a:ext>
            </a:extLst>
          </p:cNvPr>
          <p:cNvSpPr txBox="1"/>
          <p:nvPr/>
        </p:nvSpPr>
        <p:spPr>
          <a:xfrm>
            <a:off x="3876756" y="2027204"/>
            <a:ext cx="1546806"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heavier</a:t>
            </a:r>
          </a:p>
        </p:txBody>
      </p:sp>
      <p:sp>
        <p:nvSpPr>
          <p:cNvPr id="11" name="TextBox 10">
            <a:extLst>
              <a:ext uri="{FF2B5EF4-FFF2-40B4-BE49-F238E27FC236}">
                <a16:creationId xmlns:a16="http://schemas.microsoft.com/office/drawing/2014/main" xmlns="" id="{FA93ACF5-29BE-456D-97E9-2FA35629714E}"/>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115492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bg2">
                    <a:lumMod val="25000"/>
                  </a:schemeClr>
                </a:solidFill>
                <a:latin typeface="Century Gothic" panose="020B0502020202020204" pitchFamily="34" charset="0"/>
              </a:rPr>
              <a:t>What number each arrow pointing to?</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800" u="sng" dirty="0">
              <a:solidFill>
                <a:srgbClr val="FF0000"/>
              </a:solidFill>
              <a:latin typeface="SassoonCRInfantMedium" panose="02000603020000020003" pitchFamily="2" charset="0"/>
            </a:endParaRPr>
          </a:p>
          <a:p>
            <a:pPr algn="ctr"/>
            <a:endParaRPr lang="en-GB" sz="2400" u="sng"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p:txBody>
      </p:sp>
      <p:graphicFrame>
        <p:nvGraphicFramePr>
          <p:cNvPr id="38" name="Table 37">
            <a:extLst>
              <a:ext uri="{FF2B5EF4-FFF2-40B4-BE49-F238E27FC236}">
                <a16:creationId xmlns:a16="http://schemas.microsoft.com/office/drawing/2014/main" xmlns="" id="{F1649F62-8C73-4A74-95A8-6B535F2BD013}"/>
              </a:ext>
            </a:extLst>
          </p:cNvPr>
          <p:cNvGraphicFramePr>
            <a:graphicFrameLocks noGrp="1"/>
          </p:cNvGraphicFramePr>
          <p:nvPr>
            <p:extLst/>
          </p:nvPr>
        </p:nvGraphicFramePr>
        <p:xfrm>
          <a:off x="1524000" y="1622291"/>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xmlns="" val="3732052625"/>
                    </a:ext>
                  </a:extLst>
                </a:gridCol>
                <a:gridCol w="609600">
                  <a:extLst>
                    <a:ext uri="{9D8B030D-6E8A-4147-A177-3AD203B41FA5}">
                      <a16:colId xmlns:a16="http://schemas.microsoft.com/office/drawing/2014/main" xmlns="" val="1232932500"/>
                    </a:ext>
                  </a:extLst>
                </a:gridCol>
                <a:gridCol w="609600">
                  <a:extLst>
                    <a:ext uri="{9D8B030D-6E8A-4147-A177-3AD203B41FA5}">
                      <a16:colId xmlns:a16="http://schemas.microsoft.com/office/drawing/2014/main" xmlns="" val="1769093761"/>
                    </a:ext>
                  </a:extLst>
                </a:gridCol>
                <a:gridCol w="609600">
                  <a:extLst>
                    <a:ext uri="{9D8B030D-6E8A-4147-A177-3AD203B41FA5}">
                      <a16:colId xmlns:a16="http://schemas.microsoft.com/office/drawing/2014/main" xmlns="" val="1500724390"/>
                    </a:ext>
                  </a:extLst>
                </a:gridCol>
                <a:gridCol w="609600">
                  <a:extLst>
                    <a:ext uri="{9D8B030D-6E8A-4147-A177-3AD203B41FA5}">
                      <a16:colId xmlns:a16="http://schemas.microsoft.com/office/drawing/2014/main" xmlns="" val="3490952643"/>
                    </a:ext>
                  </a:extLst>
                </a:gridCol>
                <a:gridCol w="609600">
                  <a:extLst>
                    <a:ext uri="{9D8B030D-6E8A-4147-A177-3AD203B41FA5}">
                      <a16:colId xmlns:a16="http://schemas.microsoft.com/office/drawing/2014/main" xmlns="" val="1033425999"/>
                    </a:ext>
                  </a:extLst>
                </a:gridCol>
                <a:gridCol w="609600">
                  <a:extLst>
                    <a:ext uri="{9D8B030D-6E8A-4147-A177-3AD203B41FA5}">
                      <a16:colId xmlns:a16="http://schemas.microsoft.com/office/drawing/2014/main" xmlns="" val="1731085235"/>
                    </a:ext>
                  </a:extLst>
                </a:gridCol>
                <a:gridCol w="609600">
                  <a:extLst>
                    <a:ext uri="{9D8B030D-6E8A-4147-A177-3AD203B41FA5}">
                      <a16:colId xmlns:a16="http://schemas.microsoft.com/office/drawing/2014/main" xmlns="" val="1763498730"/>
                    </a:ext>
                  </a:extLst>
                </a:gridCol>
                <a:gridCol w="609600">
                  <a:extLst>
                    <a:ext uri="{9D8B030D-6E8A-4147-A177-3AD203B41FA5}">
                      <a16:colId xmlns:a16="http://schemas.microsoft.com/office/drawing/2014/main" xmlns="" val="192687132"/>
                    </a:ext>
                  </a:extLst>
                </a:gridCol>
                <a:gridCol w="609600">
                  <a:extLst>
                    <a:ext uri="{9D8B030D-6E8A-4147-A177-3AD203B41FA5}">
                      <a16:colId xmlns:a16="http://schemas.microsoft.com/office/drawing/2014/main" xmlns="" val="91674717"/>
                    </a:ext>
                  </a:extLst>
                </a:gridCol>
              </a:tblGrid>
              <a:tr h="370840">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71745434"/>
                  </a:ext>
                </a:extLst>
              </a:tr>
            </a:tbl>
          </a:graphicData>
        </a:graphic>
      </p:graphicFrame>
      <p:graphicFrame>
        <p:nvGraphicFramePr>
          <p:cNvPr id="39" name="Table 38">
            <a:extLst>
              <a:ext uri="{FF2B5EF4-FFF2-40B4-BE49-F238E27FC236}">
                <a16:creationId xmlns:a16="http://schemas.microsoft.com/office/drawing/2014/main" xmlns="" id="{05D431FE-80D0-491E-BF39-7585B41D45A2}"/>
              </a:ext>
            </a:extLst>
          </p:cNvPr>
          <p:cNvGraphicFramePr>
            <a:graphicFrameLocks noGrp="1"/>
          </p:cNvGraphicFramePr>
          <p:nvPr>
            <p:extLst>
              <p:ext uri="{D42A27DB-BD31-4B8C-83A1-F6EECF244321}">
                <p14:modId xmlns:p14="http://schemas.microsoft.com/office/powerpoint/2010/main" val="3567878086"/>
              </p:ext>
            </p:extLst>
          </p:nvPr>
        </p:nvGraphicFramePr>
        <p:xfrm>
          <a:off x="1219395" y="1948005"/>
          <a:ext cx="6710600" cy="396240"/>
        </p:xfrm>
        <a:graphic>
          <a:graphicData uri="http://schemas.openxmlformats.org/drawingml/2006/table">
            <a:tbl>
              <a:tblPr firstRow="1" bandRow="1">
                <a:tableStyleId>{5940675A-B579-460E-94D1-54222C63F5DA}</a:tableStyleId>
              </a:tblPr>
              <a:tblGrid>
                <a:gridCol w="607052">
                  <a:extLst>
                    <a:ext uri="{9D8B030D-6E8A-4147-A177-3AD203B41FA5}">
                      <a16:colId xmlns:a16="http://schemas.microsoft.com/office/drawing/2014/main" xmlns="" val="3732052625"/>
                    </a:ext>
                  </a:extLst>
                </a:gridCol>
                <a:gridCol w="607052">
                  <a:extLst>
                    <a:ext uri="{9D8B030D-6E8A-4147-A177-3AD203B41FA5}">
                      <a16:colId xmlns:a16="http://schemas.microsoft.com/office/drawing/2014/main" xmlns="" val="1232932500"/>
                    </a:ext>
                  </a:extLst>
                </a:gridCol>
                <a:gridCol w="607052">
                  <a:extLst>
                    <a:ext uri="{9D8B030D-6E8A-4147-A177-3AD203B41FA5}">
                      <a16:colId xmlns:a16="http://schemas.microsoft.com/office/drawing/2014/main" xmlns="" val="1769093761"/>
                    </a:ext>
                  </a:extLst>
                </a:gridCol>
                <a:gridCol w="607052">
                  <a:extLst>
                    <a:ext uri="{9D8B030D-6E8A-4147-A177-3AD203B41FA5}">
                      <a16:colId xmlns:a16="http://schemas.microsoft.com/office/drawing/2014/main" xmlns="" val="1500724390"/>
                    </a:ext>
                  </a:extLst>
                </a:gridCol>
                <a:gridCol w="607052">
                  <a:extLst>
                    <a:ext uri="{9D8B030D-6E8A-4147-A177-3AD203B41FA5}">
                      <a16:colId xmlns:a16="http://schemas.microsoft.com/office/drawing/2014/main" xmlns="" val="3490952643"/>
                    </a:ext>
                  </a:extLst>
                </a:gridCol>
                <a:gridCol w="607052">
                  <a:extLst>
                    <a:ext uri="{9D8B030D-6E8A-4147-A177-3AD203B41FA5}">
                      <a16:colId xmlns:a16="http://schemas.microsoft.com/office/drawing/2014/main" xmlns="" val="1033425999"/>
                    </a:ext>
                  </a:extLst>
                </a:gridCol>
                <a:gridCol w="607052">
                  <a:extLst>
                    <a:ext uri="{9D8B030D-6E8A-4147-A177-3AD203B41FA5}">
                      <a16:colId xmlns:a16="http://schemas.microsoft.com/office/drawing/2014/main" xmlns="" val="1731085235"/>
                    </a:ext>
                  </a:extLst>
                </a:gridCol>
                <a:gridCol w="607052">
                  <a:extLst>
                    <a:ext uri="{9D8B030D-6E8A-4147-A177-3AD203B41FA5}">
                      <a16:colId xmlns:a16="http://schemas.microsoft.com/office/drawing/2014/main" xmlns="" val="1763498730"/>
                    </a:ext>
                  </a:extLst>
                </a:gridCol>
                <a:gridCol w="607052">
                  <a:extLst>
                    <a:ext uri="{9D8B030D-6E8A-4147-A177-3AD203B41FA5}">
                      <a16:colId xmlns:a16="http://schemas.microsoft.com/office/drawing/2014/main" xmlns="" val="192687132"/>
                    </a:ext>
                  </a:extLst>
                </a:gridCol>
                <a:gridCol w="607052">
                  <a:extLst>
                    <a:ext uri="{9D8B030D-6E8A-4147-A177-3AD203B41FA5}">
                      <a16:colId xmlns:a16="http://schemas.microsoft.com/office/drawing/2014/main" xmlns="" val="91674717"/>
                    </a:ext>
                  </a:extLst>
                </a:gridCol>
                <a:gridCol w="640080">
                  <a:extLst>
                    <a:ext uri="{9D8B030D-6E8A-4147-A177-3AD203B41FA5}">
                      <a16:colId xmlns:a16="http://schemas.microsoft.com/office/drawing/2014/main" xmlns="" val="2060861598"/>
                    </a:ext>
                  </a:extLst>
                </a:gridCol>
              </a:tblGrid>
              <a:tr h="370840">
                <a:tc>
                  <a:txBody>
                    <a:bodyPr/>
                    <a:lstStyle/>
                    <a:p>
                      <a:pPr algn="ctr"/>
                      <a:r>
                        <a:rPr lang="en-GB" sz="2000" b="1" dirty="0">
                          <a:latin typeface="Century Gothic" panose="020B0502020202020204" pitchFamily="34" charset="0"/>
                        </a:rPr>
                        <a:t>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000" b="1" dirty="0">
                          <a:latin typeface="Century Gothic" panose="020B0502020202020204" pitchFamily="34" charset="0"/>
                        </a:rPr>
                        <a:t>100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745434"/>
                  </a:ext>
                </a:extLst>
              </a:tr>
            </a:tbl>
          </a:graphicData>
        </a:graphic>
      </p:graphicFrame>
      <p:graphicFrame>
        <p:nvGraphicFramePr>
          <p:cNvPr id="40" name="Table 39">
            <a:extLst>
              <a:ext uri="{FF2B5EF4-FFF2-40B4-BE49-F238E27FC236}">
                <a16:creationId xmlns:a16="http://schemas.microsoft.com/office/drawing/2014/main" xmlns="" id="{506546E1-3874-4C25-88DC-48243854145B}"/>
              </a:ext>
            </a:extLst>
          </p:cNvPr>
          <p:cNvGraphicFramePr>
            <a:graphicFrameLocks noGrp="1"/>
          </p:cNvGraphicFramePr>
          <p:nvPr>
            <p:extLst/>
          </p:nvPr>
        </p:nvGraphicFramePr>
        <p:xfrm>
          <a:off x="1524000" y="3157615"/>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xmlns="" val="3732052625"/>
                    </a:ext>
                  </a:extLst>
                </a:gridCol>
                <a:gridCol w="609600">
                  <a:extLst>
                    <a:ext uri="{9D8B030D-6E8A-4147-A177-3AD203B41FA5}">
                      <a16:colId xmlns:a16="http://schemas.microsoft.com/office/drawing/2014/main" xmlns="" val="1232932500"/>
                    </a:ext>
                  </a:extLst>
                </a:gridCol>
                <a:gridCol w="609600">
                  <a:extLst>
                    <a:ext uri="{9D8B030D-6E8A-4147-A177-3AD203B41FA5}">
                      <a16:colId xmlns:a16="http://schemas.microsoft.com/office/drawing/2014/main" xmlns="" val="1769093761"/>
                    </a:ext>
                  </a:extLst>
                </a:gridCol>
                <a:gridCol w="609600">
                  <a:extLst>
                    <a:ext uri="{9D8B030D-6E8A-4147-A177-3AD203B41FA5}">
                      <a16:colId xmlns:a16="http://schemas.microsoft.com/office/drawing/2014/main" xmlns="" val="1500724390"/>
                    </a:ext>
                  </a:extLst>
                </a:gridCol>
                <a:gridCol w="609600">
                  <a:extLst>
                    <a:ext uri="{9D8B030D-6E8A-4147-A177-3AD203B41FA5}">
                      <a16:colId xmlns:a16="http://schemas.microsoft.com/office/drawing/2014/main" xmlns="" val="3490952643"/>
                    </a:ext>
                  </a:extLst>
                </a:gridCol>
                <a:gridCol w="609600">
                  <a:extLst>
                    <a:ext uri="{9D8B030D-6E8A-4147-A177-3AD203B41FA5}">
                      <a16:colId xmlns:a16="http://schemas.microsoft.com/office/drawing/2014/main" xmlns="" val="1033425999"/>
                    </a:ext>
                  </a:extLst>
                </a:gridCol>
                <a:gridCol w="609600">
                  <a:extLst>
                    <a:ext uri="{9D8B030D-6E8A-4147-A177-3AD203B41FA5}">
                      <a16:colId xmlns:a16="http://schemas.microsoft.com/office/drawing/2014/main" xmlns="" val="1731085235"/>
                    </a:ext>
                  </a:extLst>
                </a:gridCol>
                <a:gridCol w="609600">
                  <a:extLst>
                    <a:ext uri="{9D8B030D-6E8A-4147-A177-3AD203B41FA5}">
                      <a16:colId xmlns:a16="http://schemas.microsoft.com/office/drawing/2014/main" xmlns="" val="1763498730"/>
                    </a:ext>
                  </a:extLst>
                </a:gridCol>
                <a:gridCol w="609600">
                  <a:extLst>
                    <a:ext uri="{9D8B030D-6E8A-4147-A177-3AD203B41FA5}">
                      <a16:colId xmlns:a16="http://schemas.microsoft.com/office/drawing/2014/main" xmlns="" val="192687132"/>
                    </a:ext>
                  </a:extLst>
                </a:gridCol>
                <a:gridCol w="609600">
                  <a:extLst>
                    <a:ext uri="{9D8B030D-6E8A-4147-A177-3AD203B41FA5}">
                      <a16:colId xmlns:a16="http://schemas.microsoft.com/office/drawing/2014/main" xmlns="" val="91674717"/>
                    </a:ext>
                  </a:extLst>
                </a:gridCol>
              </a:tblGrid>
              <a:tr h="370840">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71745434"/>
                  </a:ext>
                </a:extLst>
              </a:tr>
            </a:tbl>
          </a:graphicData>
        </a:graphic>
      </p:graphicFrame>
      <p:graphicFrame>
        <p:nvGraphicFramePr>
          <p:cNvPr id="41" name="Table 40">
            <a:extLst>
              <a:ext uri="{FF2B5EF4-FFF2-40B4-BE49-F238E27FC236}">
                <a16:creationId xmlns:a16="http://schemas.microsoft.com/office/drawing/2014/main" xmlns="" id="{621BDF15-FB32-4513-BAA5-6CAF6D5B7D70}"/>
              </a:ext>
            </a:extLst>
          </p:cNvPr>
          <p:cNvGraphicFramePr>
            <a:graphicFrameLocks noGrp="1"/>
          </p:cNvGraphicFramePr>
          <p:nvPr>
            <p:extLst>
              <p:ext uri="{D42A27DB-BD31-4B8C-83A1-F6EECF244321}">
                <p14:modId xmlns:p14="http://schemas.microsoft.com/office/powerpoint/2010/main" val="1042479691"/>
              </p:ext>
            </p:extLst>
          </p:nvPr>
        </p:nvGraphicFramePr>
        <p:xfrm>
          <a:off x="1219395" y="3483329"/>
          <a:ext cx="6674024" cy="396240"/>
        </p:xfrm>
        <a:graphic>
          <a:graphicData uri="http://schemas.openxmlformats.org/drawingml/2006/table">
            <a:tbl>
              <a:tblPr firstRow="1" bandRow="1">
                <a:tableStyleId>{5940675A-B579-460E-94D1-54222C63F5DA}</a:tableStyleId>
              </a:tblPr>
              <a:tblGrid>
                <a:gridCol w="607052">
                  <a:extLst>
                    <a:ext uri="{9D8B030D-6E8A-4147-A177-3AD203B41FA5}">
                      <a16:colId xmlns:a16="http://schemas.microsoft.com/office/drawing/2014/main" xmlns="" val="3732052625"/>
                    </a:ext>
                  </a:extLst>
                </a:gridCol>
                <a:gridCol w="607052">
                  <a:extLst>
                    <a:ext uri="{9D8B030D-6E8A-4147-A177-3AD203B41FA5}">
                      <a16:colId xmlns:a16="http://schemas.microsoft.com/office/drawing/2014/main" xmlns="" val="1232932500"/>
                    </a:ext>
                  </a:extLst>
                </a:gridCol>
                <a:gridCol w="607052">
                  <a:extLst>
                    <a:ext uri="{9D8B030D-6E8A-4147-A177-3AD203B41FA5}">
                      <a16:colId xmlns:a16="http://schemas.microsoft.com/office/drawing/2014/main" xmlns="" val="1769093761"/>
                    </a:ext>
                  </a:extLst>
                </a:gridCol>
                <a:gridCol w="607052">
                  <a:extLst>
                    <a:ext uri="{9D8B030D-6E8A-4147-A177-3AD203B41FA5}">
                      <a16:colId xmlns:a16="http://schemas.microsoft.com/office/drawing/2014/main" xmlns="" val="1500724390"/>
                    </a:ext>
                  </a:extLst>
                </a:gridCol>
                <a:gridCol w="607052">
                  <a:extLst>
                    <a:ext uri="{9D8B030D-6E8A-4147-A177-3AD203B41FA5}">
                      <a16:colId xmlns:a16="http://schemas.microsoft.com/office/drawing/2014/main" xmlns="" val="3490952643"/>
                    </a:ext>
                  </a:extLst>
                </a:gridCol>
                <a:gridCol w="607052">
                  <a:extLst>
                    <a:ext uri="{9D8B030D-6E8A-4147-A177-3AD203B41FA5}">
                      <a16:colId xmlns:a16="http://schemas.microsoft.com/office/drawing/2014/main" xmlns="" val="1033425999"/>
                    </a:ext>
                  </a:extLst>
                </a:gridCol>
                <a:gridCol w="607052">
                  <a:extLst>
                    <a:ext uri="{9D8B030D-6E8A-4147-A177-3AD203B41FA5}">
                      <a16:colId xmlns:a16="http://schemas.microsoft.com/office/drawing/2014/main" xmlns="" val="1731085235"/>
                    </a:ext>
                  </a:extLst>
                </a:gridCol>
                <a:gridCol w="607052">
                  <a:extLst>
                    <a:ext uri="{9D8B030D-6E8A-4147-A177-3AD203B41FA5}">
                      <a16:colId xmlns:a16="http://schemas.microsoft.com/office/drawing/2014/main" xmlns="" val="1763498730"/>
                    </a:ext>
                  </a:extLst>
                </a:gridCol>
                <a:gridCol w="607052">
                  <a:extLst>
                    <a:ext uri="{9D8B030D-6E8A-4147-A177-3AD203B41FA5}">
                      <a16:colId xmlns:a16="http://schemas.microsoft.com/office/drawing/2014/main" xmlns="" val="192687132"/>
                    </a:ext>
                  </a:extLst>
                </a:gridCol>
                <a:gridCol w="607052">
                  <a:extLst>
                    <a:ext uri="{9D8B030D-6E8A-4147-A177-3AD203B41FA5}">
                      <a16:colId xmlns:a16="http://schemas.microsoft.com/office/drawing/2014/main" xmlns="" val="91674717"/>
                    </a:ext>
                  </a:extLst>
                </a:gridCol>
                <a:gridCol w="603504">
                  <a:extLst>
                    <a:ext uri="{9D8B030D-6E8A-4147-A177-3AD203B41FA5}">
                      <a16:colId xmlns:a16="http://schemas.microsoft.com/office/drawing/2014/main" xmlns="" val="2060861598"/>
                    </a:ext>
                  </a:extLst>
                </a:gridCol>
              </a:tblGrid>
              <a:tr h="370840">
                <a:tc>
                  <a:txBody>
                    <a:bodyPr/>
                    <a:lstStyle/>
                    <a:p>
                      <a:pPr algn="ctr"/>
                      <a:r>
                        <a:rPr lang="en-GB" sz="2000" b="1" dirty="0">
                          <a:latin typeface="Century Gothic" panose="020B0502020202020204" pitchFamily="34" charset="0"/>
                        </a:rPr>
                        <a:t>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8</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12</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16</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18</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745434"/>
                  </a:ext>
                </a:extLst>
              </a:tr>
            </a:tbl>
          </a:graphicData>
        </a:graphic>
      </p:graphicFrame>
      <p:graphicFrame>
        <p:nvGraphicFramePr>
          <p:cNvPr id="42" name="Table 41">
            <a:extLst>
              <a:ext uri="{FF2B5EF4-FFF2-40B4-BE49-F238E27FC236}">
                <a16:creationId xmlns:a16="http://schemas.microsoft.com/office/drawing/2014/main" xmlns="" id="{77EB0090-BA8B-4C43-A5FE-2F9D19CA6020}"/>
              </a:ext>
            </a:extLst>
          </p:cNvPr>
          <p:cNvGraphicFramePr>
            <a:graphicFrameLocks noGrp="1"/>
          </p:cNvGraphicFramePr>
          <p:nvPr>
            <p:extLst/>
          </p:nvPr>
        </p:nvGraphicFramePr>
        <p:xfrm>
          <a:off x="1524000" y="4743623"/>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xmlns="" val="3732052625"/>
                    </a:ext>
                  </a:extLst>
                </a:gridCol>
                <a:gridCol w="609600">
                  <a:extLst>
                    <a:ext uri="{9D8B030D-6E8A-4147-A177-3AD203B41FA5}">
                      <a16:colId xmlns:a16="http://schemas.microsoft.com/office/drawing/2014/main" xmlns="" val="1232932500"/>
                    </a:ext>
                  </a:extLst>
                </a:gridCol>
                <a:gridCol w="609600">
                  <a:extLst>
                    <a:ext uri="{9D8B030D-6E8A-4147-A177-3AD203B41FA5}">
                      <a16:colId xmlns:a16="http://schemas.microsoft.com/office/drawing/2014/main" xmlns="" val="1769093761"/>
                    </a:ext>
                  </a:extLst>
                </a:gridCol>
                <a:gridCol w="609600">
                  <a:extLst>
                    <a:ext uri="{9D8B030D-6E8A-4147-A177-3AD203B41FA5}">
                      <a16:colId xmlns:a16="http://schemas.microsoft.com/office/drawing/2014/main" xmlns="" val="1500724390"/>
                    </a:ext>
                  </a:extLst>
                </a:gridCol>
                <a:gridCol w="609600">
                  <a:extLst>
                    <a:ext uri="{9D8B030D-6E8A-4147-A177-3AD203B41FA5}">
                      <a16:colId xmlns:a16="http://schemas.microsoft.com/office/drawing/2014/main" xmlns="" val="3490952643"/>
                    </a:ext>
                  </a:extLst>
                </a:gridCol>
                <a:gridCol w="609600">
                  <a:extLst>
                    <a:ext uri="{9D8B030D-6E8A-4147-A177-3AD203B41FA5}">
                      <a16:colId xmlns:a16="http://schemas.microsoft.com/office/drawing/2014/main" xmlns="" val="1033425999"/>
                    </a:ext>
                  </a:extLst>
                </a:gridCol>
                <a:gridCol w="609600">
                  <a:extLst>
                    <a:ext uri="{9D8B030D-6E8A-4147-A177-3AD203B41FA5}">
                      <a16:colId xmlns:a16="http://schemas.microsoft.com/office/drawing/2014/main" xmlns="" val="1731085235"/>
                    </a:ext>
                  </a:extLst>
                </a:gridCol>
                <a:gridCol w="609600">
                  <a:extLst>
                    <a:ext uri="{9D8B030D-6E8A-4147-A177-3AD203B41FA5}">
                      <a16:colId xmlns:a16="http://schemas.microsoft.com/office/drawing/2014/main" xmlns="" val="1763498730"/>
                    </a:ext>
                  </a:extLst>
                </a:gridCol>
                <a:gridCol w="609600">
                  <a:extLst>
                    <a:ext uri="{9D8B030D-6E8A-4147-A177-3AD203B41FA5}">
                      <a16:colId xmlns:a16="http://schemas.microsoft.com/office/drawing/2014/main" xmlns="" val="192687132"/>
                    </a:ext>
                  </a:extLst>
                </a:gridCol>
                <a:gridCol w="609600">
                  <a:extLst>
                    <a:ext uri="{9D8B030D-6E8A-4147-A177-3AD203B41FA5}">
                      <a16:colId xmlns:a16="http://schemas.microsoft.com/office/drawing/2014/main" xmlns="" val="91674717"/>
                    </a:ext>
                  </a:extLst>
                </a:gridCol>
              </a:tblGrid>
              <a:tr h="370840">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71745434"/>
                  </a:ext>
                </a:extLst>
              </a:tr>
            </a:tbl>
          </a:graphicData>
        </a:graphic>
      </p:graphicFrame>
      <p:graphicFrame>
        <p:nvGraphicFramePr>
          <p:cNvPr id="43" name="Table 42">
            <a:extLst>
              <a:ext uri="{FF2B5EF4-FFF2-40B4-BE49-F238E27FC236}">
                <a16:creationId xmlns:a16="http://schemas.microsoft.com/office/drawing/2014/main" xmlns="" id="{FF843A9E-50A5-42D3-9BC7-75517C9DB3ED}"/>
              </a:ext>
            </a:extLst>
          </p:cNvPr>
          <p:cNvGraphicFramePr>
            <a:graphicFrameLocks noGrp="1"/>
          </p:cNvGraphicFramePr>
          <p:nvPr>
            <p:extLst>
              <p:ext uri="{D42A27DB-BD31-4B8C-83A1-F6EECF244321}">
                <p14:modId xmlns:p14="http://schemas.microsoft.com/office/powerpoint/2010/main" val="2721091395"/>
              </p:ext>
            </p:extLst>
          </p:nvPr>
        </p:nvGraphicFramePr>
        <p:xfrm>
          <a:off x="1219395" y="5070972"/>
          <a:ext cx="6674024" cy="396240"/>
        </p:xfrm>
        <a:graphic>
          <a:graphicData uri="http://schemas.openxmlformats.org/drawingml/2006/table">
            <a:tbl>
              <a:tblPr firstRow="1" bandRow="1">
                <a:tableStyleId>{5940675A-B579-460E-94D1-54222C63F5DA}</a:tableStyleId>
              </a:tblPr>
              <a:tblGrid>
                <a:gridCol w="607052">
                  <a:extLst>
                    <a:ext uri="{9D8B030D-6E8A-4147-A177-3AD203B41FA5}">
                      <a16:colId xmlns:a16="http://schemas.microsoft.com/office/drawing/2014/main" xmlns="" val="3732052625"/>
                    </a:ext>
                  </a:extLst>
                </a:gridCol>
                <a:gridCol w="607052">
                  <a:extLst>
                    <a:ext uri="{9D8B030D-6E8A-4147-A177-3AD203B41FA5}">
                      <a16:colId xmlns:a16="http://schemas.microsoft.com/office/drawing/2014/main" xmlns="" val="1232932500"/>
                    </a:ext>
                  </a:extLst>
                </a:gridCol>
                <a:gridCol w="607052">
                  <a:extLst>
                    <a:ext uri="{9D8B030D-6E8A-4147-A177-3AD203B41FA5}">
                      <a16:colId xmlns:a16="http://schemas.microsoft.com/office/drawing/2014/main" xmlns="" val="1769093761"/>
                    </a:ext>
                  </a:extLst>
                </a:gridCol>
                <a:gridCol w="607052">
                  <a:extLst>
                    <a:ext uri="{9D8B030D-6E8A-4147-A177-3AD203B41FA5}">
                      <a16:colId xmlns:a16="http://schemas.microsoft.com/office/drawing/2014/main" xmlns="" val="1500724390"/>
                    </a:ext>
                  </a:extLst>
                </a:gridCol>
                <a:gridCol w="607052">
                  <a:extLst>
                    <a:ext uri="{9D8B030D-6E8A-4147-A177-3AD203B41FA5}">
                      <a16:colId xmlns:a16="http://schemas.microsoft.com/office/drawing/2014/main" xmlns="" val="3490952643"/>
                    </a:ext>
                  </a:extLst>
                </a:gridCol>
                <a:gridCol w="607052">
                  <a:extLst>
                    <a:ext uri="{9D8B030D-6E8A-4147-A177-3AD203B41FA5}">
                      <a16:colId xmlns:a16="http://schemas.microsoft.com/office/drawing/2014/main" xmlns="" val="1033425999"/>
                    </a:ext>
                  </a:extLst>
                </a:gridCol>
                <a:gridCol w="607052">
                  <a:extLst>
                    <a:ext uri="{9D8B030D-6E8A-4147-A177-3AD203B41FA5}">
                      <a16:colId xmlns:a16="http://schemas.microsoft.com/office/drawing/2014/main" xmlns="" val="1731085235"/>
                    </a:ext>
                  </a:extLst>
                </a:gridCol>
                <a:gridCol w="607052">
                  <a:extLst>
                    <a:ext uri="{9D8B030D-6E8A-4147-A177-3AD203B41FA5}">
                      <a16:colId xmlns:a16="http://schemas.microsoft.com/office/drawing/2014/main" xmlns="" val="1763498730"/>
                    </a:ext>
                  </a:extLst>
                </a:gridCol>
                <a:gridCol w="607052">
                  <a:extLst>
                    <a:ext uri="{9D8B030D-6E8A-4147-A177-3AD203B41FA5}">
                      <a16:colId xmlns:a16="http://schemas.microsoft.com/office/drawing/2014/main" xmlns="" val="192687132"/>
                    </a:ext>
                  </a:extLst>
                </a:gridCol>
                <a:gridCol w="607052">
                  <a:extLst>
                    <a:ext uri="{9D8B030D-6E8A-4147-A177-3AD203B41FA5}">
                      <a16:colId xmlns:a16="http://schemas.microsoft.com/office/drawing/2014/main" xmlns="" val="91674717"/>
                    </a:ext>
                  </a:extLst>
                </a:gridCol>
                <a:gridCol w="603504">
                  <a:extLst>
                    <a:ext uri="{9D8B030D-6E8A-4147-A177-3AD203B41FA5}">
                      <a16:colId xmlns:a16="http://schemas.microsoft.com/office/drawing/2014/main" xmlns="" val="2060861598"/>
                    </a:ext>
                  </a:extLst>
                </a:gridCol>
              </a:tblGrid>
              <a:tr h="370840">
                <a:tc>
                  <a:txBody>
                    <a:bodyPr/>
                    <a:lstStyle/>
                    <a:p>
                      <a:pPr algn="ctr"/>
                      <a:r>
                        <a:rPr lang="en-GB" sz="2000" b="1" dirty="0">
                          <a:latin typeface="Century Gothic" panose="020B0502020202020204" pitchFamily="34" charset="0"/>
                        </a:rPr>
                        <a:t>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25</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35</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000" b="1" dirty="0">
                          <a:latin typeface="Century Gothic" panose="020B0502020202020204" pitchFamily="34" charset="0"/>
                        </a:rPr>
                        <a:t>50</a:t>
                      </a:r>
                      <a:endParaRPr lang="en-US" sz="2000" b="1" dirty="0">
                        <a:latin typeface="Century Gothic" panose="020B0502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745434"/>
                  </a:ext>
                </a:extLst>
              </a:tr>
            </a:tbl>
          </a:graphicData>
        </a:graphic>
      </p:graphicFrame>
      <p:sp>
        <p:nvSpPr>
          <p:cNvPr id="44" name="Arrow: Up 43">
            <a:extLst>
              <a:ext uri="{FF2B5EF4-FFF2-40B4-BE49-F238E27FC236}">
                <a16:creationId xmlns:a16="http://schemas.microsoft.com/office/drawing/2014/main" xmlns="" id="{A711E84F-E962-450D-A11B-388980D4AE5A}"/>
              </a:ext>
            </a:extLst>
          </p:cNvPr>
          <p:cNvSpPr/>
          <p:nvPr/>
        </p:nvSpPr>
        <p:spPr>
          <a:xfrm>
            <a:off x="3810000" y="2258547"/>
            <a:ext cx="291548" cy="49033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Up 44">
            <a:extLst>
              <a:ext uri="{FF2B5EF4-FFF2-40B4-BE49-F238E27FC236}">
                <a16:creationId xmlns:a16="http://schemas.microsoft.com/office/drawing/2014/main" xmlns="" id="{95EA3F38-A884-43D5-85B3-E9C524EC2F58}"/>
              </a:ext>
            </a:extLst>
          </p:cNvPr>
          <p:cNvSpPr/>
          <p:nvPr/>
        </p:nvSpPr>
        <p:spPr>
          <a:xfrm>
            <a:off x="5652052" y="3805270"/>
            <a:ext cx="291548" cy="49033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Up 45">
            <a:extLst>
              <a:ext uri="{FF2B5EF4-FFF2-40B4-BE49-F238E27FC236}">
                <a16:creationId xmlns:a16="http://schemas.microsoft.com/office/drawing/2014/main" xmlns="" id="{6DF35171-5DE8-4BDB-B1B8-73E6324BD58F}"/>
              </a:ext>
            </a:extLst>
          </p:cNvPr>
          <p:cNvSpPr/>
          <p:nvPr/>
        </p:nvSpPr>
        <p:spPr>
          <a:xfrm>
            <a:off x="6864626" y="5388258"/>
            <a:ext cx="291548" cy="49033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26C937F8-7113-4501-BAC7-0BAA408E81A8}"/>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318332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u="sng" dirty="0">
              <a:solidFill>
                <a:schemeClr val="bg2">
                  <a:lumMod val="50000"/>
                </a:schemeClr>
              </a:solidFill>
              <a:latin typeface="SassoonCRInfantMedium" panose="02000603020000020003" pitchFamily="2" charset="0"/>
            </a:endParaRPr>
          </a:p>
          <a:p>
            <a:pPr algn="ctr"/>
            <a:r>
              <a:rPr lang="en-GB" sz="2000" b="1" dirty="0">
                <a:solidFill>
                  <a:schemeClr val="bg2">
                    <a:lumMod val="25000"/>
                  </a:schemeClr>
                </a:solidFill>
                <a:latin typeface="Century Gothic" panose="020B0502020202020204" pitchFamily="34" charset="0"/>
              </a:rPr>
              <a:t>What number each arrow pointing to?</a:t>
            </a: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800" u="sng" dirty="0">
              <a:solidFill>
                <a:srgbClr val="FF0000"/>
              </a:solidFill>
              <a:latin typeface="SassoonCRInfantMedium" panose="02000603020000020003" pitchFamily="2" charset="0"/>
            </a:endParaRPr>
          </a:p>
          <a:p>
            <a:pPr algn="ctr"/>
            <a:endParaRPr lang="en-GB" sz="2400" u="sng"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p:txBody>
      </p:sp>
      <p:graphicFrame>
        <p:nvGraphicFramePr>
          <p:cNvPr id="38" name="Table 37">
            <a:extLst>
              <a:ext uri="{FF2B5EF4-FFF2-40B4-BE49-F238E27FC236}">
                <a16:creationId xmlns:a16="http://schemas.microsoft.com/office/drawing/2014/main" xmlns="" id="{F1649F62-8C73-4A74-95A8-6B535F2BD013}"/>
              </a:ext>
            </a:extLst>
          </p:cNvPr>
          <p:cNvGraphicFramePr>
            <a:graphicFrameLocks noGrp="1"/>
          </p:cNvGraphicFramePr>
          <p:nvPr/>
        </p:nvGraphicFramePr>
        <p:xfrm>
          <a:off x="1524000" y="1622291"/>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xmlns="" val="3732052625"/>
                    </a:ext>
                  </a:extLst>
                </a:gridCol>
                <a:gridCol w="609600">
                  <a:extLst>
                    <a:ext uri="{9D8B030D-6E8A-4147-A177-3AD203B41FA5}">
                      <a16:colId xmlns:a16="http://schemas.microsoft.com/office/drawing/2014/main" xmlns="" val="1232932500"/>
                    </a:ext>
                  </a:extLst>
                </a:gridCol>
                <a:gridCol w="609600">
                  <a:extLst>
                    <a:ext uri="{9D8B030D-6E8A-4147-A177-3AD203B41FA5}">
                      <a16:colId xmlns:a16="http://schemas.microsoft.com/office/drawing/2014/main" xmlns="" val="1769093761"/>
                    </a:ext>
                  </a:extLst>
                </a:gridCol>
                <a:gridCol w="609600">
                  <a:extLst>
                    <a:ext uri="{9D8B030D-6E8A-4147-A177-3AD203B41FA5}">
                      <a16:colId xmlns:a16="http://schemas.microsoft.com/office/drawing/2014/main" xmlns="" val="1500724390"/>
                    </a:ext>
                  </a:extLst>
                </a:gridCol>
                <a:gridCol w="609600">
                  <a:extLst>
                    <a:ext uri="{9D8B030D-6E8A-4147-A177-3AD203B41FA5}">
                      <a16:colId xmlns:a16="http://schemas.microsoft.com/office/drawing/2014/main" xmlns="" val="3490952643"/>
                    </a:ext>
                  </a:extLst>
                </a:gridCol>
                <a:gridCol w="609600">
                  <a:extLst>
                    <a:ext uri="{9D8B030D-6E8A-4147-A177-3AD203B41FA5}">
                      <a16:colId xmlns:a16="http://schemas.microsoft.com/office/drawing/2014/main" xmlns="" val="1033425999"/>
                    </a:ext>
                  </a:extLst>
                </a:gridCol>
                <a:gridCol w="609600">
                  <a:extLst>
                    <a:ext uri="{9D8B030D-6E8A-4147-A177-3AD203B41FA5}">
                      <a16:colId xmlns:a16="http://schemas.microsoft.com/office/drawing/2014/main" xmlns="" val="1731085235"/>
                    </a:ext>
                  </a:extLst>
                </a:gridCol>
                <a:gridCol w="609600">
                  <a:extLst>
                    <a:ext uri="{9D8B030D-6E8A-4147-A177-3AD203B41FA5}">
                      <a16:colId xmlns:a16="http://schemas.microsoft.com/office/drawing/2014/main" xmlns="" val="1763498730"/>
                    </a:ext>
                  </a:extLst>
                </a:gridCol>
                <a:gridCol w="609600">
                  <a:extLst>
                    <a:ext uri="{9D8B030D-6E8A-4147-A177-3AD203B41FA5}">
                      <a16:colId xmlns:a16="http://schemas.microsoft.com/office/drawing/2014/main" xmlns="" val="192687132"/>
                    </a:ext>
                  </a:extLst>
                </a:gridCol>
                <a:gridCol w="609600">
                  <a:extLst>
                    <a:ext uri="{9D8B030D-6E8A-4147-A177-3AD203B41FA5}">
                      <a16:colId xmlns:a16="http://schemas.microsoft.com/office/drawing/2014/main" xmlns="" val="91674717"/>
                    </a:ext>
                  </a:extLst>
                </a:gridCol>
              </a:tblGrid>
              <a:tr h="370840">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71745434"/>
                  </a:ext>
                </a:extLst>
              </a:tr>
            </a:tbl>
          </a:graphicData>
        </a:graphic>
      </p:graphicFrame>
      <p:graphicFrame>
        <p:nvGraphicFramePr>
          <p:cNvPr id="39" name="Table 38">
            <a:extLst>
              <a:ext uri="{FF2B5EF4-FFF2-40B4-BE49-F238E27FC236}">
                <a16:creationId xmlns:a16="http://schemas.microsoft.com/office/drawing/2014/main" xmlns="" id="{05D431FE-80D0-491E-BF39-7585B41D45A2}"/>
              </a:ext>
            </a:extLst>
          </p:cNvPr>
          <p:cNvGraphicFramePr>
            <a:graphicFrameLocks noGrp="1"/>
          </p:cNvGraphicFramePr>
          <p:nvPr>
            <p:extLst>
              <p:ext uri="{D42A27DB-BD31-4B8C-83A1-F6EECF244321}">
                <p14:modId xmlns:p14="http://schemas.microsoft.com/office/powerpoint/2010/main" val="1137247606"/>
              </p:ext>
            </p:extLst>
          </p:nvPr>
        </p:nvGraphicFramePr>
        <p:xfrm>
          <a:off x="1219395" y="1948005"/>
          <a:ext cx="6710600" cy="396240"/>
        </p:xfrm>
        <a:graphic>
          <a:graphicData uri="http://schemas.openxmlformats.org/drawingml/2006/table">
            <a:tbl>
              <a:tblPr firstRow="1" bandRow="1">
                <a:tableStyleId>{5940675A-B579-460E-94D1-54222C63F5DA}</a:tableStyleId>
              </a:tblPr>
              <a:tblGrid>
                <a:gridCol w="607052">
                  <a:extLst>
                    <a:ext uri="{9D8B030D-6E8A-4147-A177-3AD203B41FA5}">
                      <a16:colId xmlns:a16="http://schemas.microsoft.com/office/drawing/2014/main" xmlns="" val="3732052625"/>
                    </a:ext>
                  </a:extLst>
                </a:gridCol>
                <a:gridCol w="607052">
                  <a:extLst>
                    <a:ext uri="{9D8B030D-6E8A-4147-A177-3AD203B41FA5}">
                      <a16:colId xmlns:a16="http://schemas.microsoft.com/office/drawing/2014/main" xmlns="" val="1232932500"/>
                    </a:ext>
                  </a:extLst>
                </a:gridCol>
                <a:gridCol w="607052">
                  <a:extLst>
                    <a:ext uri="{9D8B030D-6E8A-4147-A177-3AD203B41FA5}">
                      <a16:colId xmlns:a16="http://schemas.microsoft.com/office/drawing/2014/main" xmlns="" val="1769093761"/>
                    </a:ext>
                  </a:extLst>
                </a:gridCol>
                <a:gridCol w="607052">
                  <a:extLst>
                    <a:ext uri="{9D8B030D-6E8A-4147-A177-3AD203B41FA5}">
                      <a16:colId xmlns:a16="http://schemas.microsoft.com/office/drawing/2014/main" xmlns="" val="1500724390"/>
                    </a:ext>
                  </a:extLst>
                </a:gridCol>
                <a:gridCol w="607052">
                  <a:extLst>
                    <a:ext uri="{9D8B030D-6E8A-4147-A177-3AD203B41FA5}">
                      <a16:colId xmlns:a16="http://schemas.microsoft.com/office/drawing/2014/main" xmlns="" val="3490952643"/>
                    </a:ext>
                  </a:extLst>
                </a:gridCol>
                <a:gridCol w="607052">
                  <a:extLst>
                    <a:ext uri="{9D8B030D-6E8A-4147-A177-3AD203B41FA5}">
                      <a16:colId xmlns:a16="http://schemas.microsoft.com/office/drawing/2014/main" xmlns="" val="1033425999"/>
                    </a:ext>
                  </a:extLst>
                </a:gridCol>
                <a:gridCol w="607052">
                  <a:extLst>
                    <a:ext uri="{9D8B030D-6E8A-4147-A177-3AD203B41FA5}">
                      <a16:colId xmlns:a16="http://schemas.microsoft.com/office/drawing/2014/main" xmlns="" val="1731085235"/>
                    </a:ext>
                  </a:extLst>
                </a:gridCol>
                <a:gridCol w="607052">
                  <a:extLst>
                    <a:ext uri="{9D8B030D-6E8A-4147-A177-3AD203B41FA5}">
                      <a16:colId xmlns:a16="http://schemas.microsoft.com/office/drawing/2014/main" xmlns="" val="1763498730"/>
                    </a:ext>
                  </a:extLst>
                </a:gridCol>
                <a:gridCol w="607052">
                  <a:extLst>
                    <a:ext uri="{9D8B030D-6E8A-4147-A177-3AD203B41FA5}">
                      <a16:colId xmlns:a16="http://schemas.microsoft.com/office/drawing/2014/main" xmlns="" val="192687132"/>
                    </a:ext>
                  </a:extLst>
                </a:gridCol>
                <a:gridCol w="607052">
                  <a:extLst>
                    <a:ext uri="{9D8B030D-6E8A-4147-A177-3AD203B41FA5}">
                      <a16:colId xmlns:a16="http://schemas.microsoft.com/office/drawing/2014/main" xmlns="" val="91674717"/>
                    </a:ext>
                  </a:extLst>
                </a:gridCol>
                <a:gridCol w="640080">
                  <a:extLst>
                    <a:ext uri="{9D8B030D-6E8A-4147-A177-3AD203B41FA5}">
                      <a16:colId xmlns:a16="http://schemas.microsoft.com/office/drawing/2014/main" xmlns="" val="2060861598"/>
                    </a:ext>
                  </a:extLst>
                </a:gridCol>
              </a:tblGrid>
              <a:tr h="370840">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10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30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rgbClr val="FF0000"/>
                          </a:solidFill>
                          <a:latin typeface="Century Gothic" panose="020B0502020202020204" pitchFamily="34" charset="0"/>
                          <a:ea typeface="+mn-ea"/>
                          <a:cs typeface="+mn-cs"/>
                        </a:rPr>
                        <a:t>40</a:t>
                      </a:r>
                      <a:endParaRPr lang="en-US" sz="2000" b="1" kern="1200" dirty="0">
                        <a:solidFill>
                          <a:srgbClr val="FF0000"/>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50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70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90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100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745434"/>
                  </a:ext>
                </a:extLst>
              </a:tr>
            </a:tbl>
          </a:graphicData>
        </a:graphic>
      </p:graphicFrame>
      <p:graphicFrame>
        <p:nvGraphicFramePr>
          <p:cNvPr id="40" name="Table 39">
            <a:extLst>
              <a:ext uri="{FF2B5EF4-FFF2-40B4-BE49-F238E27FC236}">
                <a16:creationId xmlns:a16="http://schemas.microsoft.com/office/drawing/2014/main" xmlns="" id="{506546E1-3874-4C25-88DC-48243854145B}"/>
              </a:ext>
            </a:extLst>
          </p:cNvPr>
          <p:cNvGraphicFramePr>
            <a:graphicFrameLocks noGrp="1"/>
          </p:cNvGraphicFramePr>
          <p:nvPr/>
        </p:nvGraphicFramePr>
        <p:xfrm>
          <a:off x="1524000" y="3157615"/>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xmlns="" val="3732052625"/>
                    </a:ext>
                  </a:extLst>
                </a:gridCol>
                <a:gridCol w="609600">
                  <a:extLst>
                    <a:ext uri="{9D8B030D-6E8A-4147-A177-3AD203B41FA5}">
                      <a16:colId xmlns:a16="http://schemas.microsoft.com/office/drawing/2014/main" xmlns="" val="1232932500"/>
                    </a:ext>
                  </a:extLst>
                </a:gridCol>
                <a:gridCol w="609600">
                  <a:extLst>
                    <a:ext uri="{9D8B030D-6E8A-4147-A177-3AD203B41FA5}">
                      <a16:colId xmlns:a16="http://schemas.microsoft.com/office/drawing/2014/main" xmlns="" val="1769093761"/>
                    </a:ext>
                  </a:extLst>
                </a:gridCol>
                <a:gridCol w="609600">
                  <a:extLst>
                    <a:ext uri="{9D8B030D-6E8A-4147-A177-3AD203B41FA5}">
                      <a16:colId xmlns:a16="http://schemas.microsoft.com/office/drawing/2014/main" xmlns="" val="1500724390"/>
                    </a:ext>
                  </a:extLst>
                </a:gridCol>
                <a:gridCol w="609600">
                  <a:extLst>
                    <a:ext uri="{9D8B030D-6E8A-4147-A177-3AD203B41FA5}">
                      <a16:colId xmlns:a16="http://schemas.microsoft.com/office/drawing/2014/main" xmlns="" val="3490952643"/>
                    </a:ext>
                  </a:extLst>
                </a:gridCol>
                <a:gridCol w="609600">
                  <a:extLst>
                    <a:ext uri="{9D8B030D-6E8A-4147-A177-3AD203B41FA5}">
                      <a16:colId xmlns:a16="http://schemas.microsoft.com/office/drawing/2014/main" xmlns="" val="1033425999"/>
                    </a:ext>
                  </a:extLst>
                </a:gridCol>
                <a:gridCol w="609600">
                  <a:extLst>
                    <a:ext uri="{9D8B030D-6E8A-4147-A177-3AD203B41FA5}">
                      <a16:colId xmlns:a16="http://schemas.microsoft.com/office/drawing/2014/main" xmlns="" val="1731085235"/>
                    </a:ext>
                  </a:extLst>
                </a:gridCol>
                <a:gridCol w="609600">
                  <a:extLst>
                    <a:ext uri="{9D8B030D-6E8A-4147-A177-3AD203B41FA5}">
                      <a16:colId xmlns:a16="http://schemas.microsoft.com/office/drawing/2014/main" xmlns="" val="1763498730"/>
                    </a:ext>
                  </a:extLst>
                </a:gridCol>
                <a:gridCol w="609600">
                  <a:extLst>
                    <a:ext uri="{9D8B030D-6E8A-4147-A177-3AD203B41FA5}">
                      <a16:colId xmlns:a16="http://schemas.microsoft.com/office/drawing/2014/main" xmlns="" val="192687132"/>
                    </a:ext>
                  </a:extLst>
                </a:gridCol>
                <a:gridCol w="609600">
                  <a:extLst>
                    <a:ext uri="{9D8B030D-6E8A-4147-A177-3AD203B41FA5}">
                      <a16:colId xmlns:a16="http://schemas.microsoft.com/office/drawing/2014/main" xmlns="" val="91674717"/>
                    </a:ext>
                  </a:extLst>
                </a:gridCol>
              </a:tblGrid>
              <a:tr h="370840">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71745434"/>
                  </a:ext>
                </a:extLst>
              </a:tr>
            </a:tbl>
          </a:graphicData>
        </a:graphic>
      </p:graphicFrame>
      <p:graphicFrame>
        <p:nvGraphicFramePr>
          <p:cNvPr id="41" name="Table 40">
            <a:extLst>
              <a:ext uri="{FF2B5EF4-FFF2-40B4-BE49-F238E27FC236}">
                <a16:creationId xmlns:a16="http://schemas.microsoft.com/office/drawing/2014/main" xmlns="" id="{621BDF15-FB32-4513-BAA5-6CAF6D5B7D70}"/>
              </a:ext>
            </a:extLst>
          </p:cNvPr>
          <p:cNvGraphicFramePr>
            <a:graphicFrameLocks noGrp="1"/>
          </p:cNvGraphicFramePr>
          <p:nvPr>
            <p:extLst>
              <p:ext uri="{D42A27DB-BD31-4B8C-83A1-F6EECF244321}">
                <p14:modId xmlns:p14="http://schemas.microsoft.com/office/powerpoint/2010/main" val="2839040580"/>
              </p:ext>
            </p:extLst>
          </p:nvPr>
        </p:nvGraphicFramePr>
        <p:xfrm>
          <a:off x="1219395" y="3483329"/>
          <a:ext cx="6674024" cy="396240"/>
        </p:xfrm>
        <a:graphic>
          <a:graphicData uri="http://schemas.openxmlformats.org/drawingml/2006/table">
            <a:tbl>
              <a:tblPr firstRow="1" bandRow="1">
                <a:tableStyleId>{5940675A-B579-460E-94D1-54222C63F5DA}</a:tableStyleId>
              </a:tblPr>
              <a:tblGrid>
                <a:gridCol w="607052">
                  <a:extLst>
                    <a:ext uri="{9D8B030D-6E8A-4147-A177-3AD203B41FA5}">
                      <a16:colId xmlns:a16="http://schemas.microsoft.com/office/drawing/2014/main" xmlns="" val="3732052625"/>
                    </a:ext>
                  </a:extLst>
                </a:gridCol>
                <a:gridCol w="607052">
                  <a:extLst>
                    <a:ext uri="{9D8B030D-6E8A-4147-A177-3AD203B41FA5}">
                      <a16:colId xmlns:a16="http://schemas.microsoft.com/office/drawing/2014/main" xmlns="" val="1232932500"/>
                    </a:ext>
                  </a:extLst>
                </a:gridCol>
                <a:gridCol w="607052">
                  <a:extLst>
                    <a:ext uri="{9D8B030D-6E8A-4147-A177-3AD203B41FA5}">
                      <a16:colId xmlns:a16="http://schemas.microsoft.com/office/drawing/2014/main" xmlns="" val="1769093761"/>
                    </a:ext>
                  </a:extLst>
                </a:gridCol>
                <a:gridCol w="607052">
                  <a:extLst>
                    <a:ext uri="{9D8B030D-6E8A-4147-A177-3AD203B41FA5}">
                      <a16:colId xmlns:a16="http://schemas.microsoft.com/office/drawing/2014/main" xmlns="" val="1500724390"/>
                    </a:ext>
                  </a:extLst>
                </a:gridCol>
                <a:gridCol w="607052">
                  <a:extLst>
                    <a:ext uri="{9D8B030D-6E8A-4147-A177-3AD203B41FA5}">
                      <a16:colId xmlns:a16="http://schemas.microsoft.com/office/drawing/2014/main" xmlns="" val="3490952643"/>
                    </a:ext>
                  </a:extLst>
                </a:gridCol>
                <a:gridCol w="607052">
                  <a:extLst>
                    <a:ext uri="{9D8B030D-6E8A-4147-A177-3AD203B41FA5}">
                      <a16:colId xmlns:a16="http://schemas.microsoft.com/office/drawing/2014/main" xmlns="" val="1033425999"/>
                    </a:ext>
                  </a:extLst>
                </a:gridCol>
                <a:gridCol w="607052">
                  <a:extLst>
                    <a:ext uri="{9D8B030D-6E8A-4147-A177-3AD203B41FA5}">
                      <a16:colId xmlns:a16="http://schemas.microsoft.com/office/drawing/2014/main" xmlns="" val="1731085235"/>
                    </a:ext>
                  </a:extLst>
                </a:gridCol>
                <a:gridCol w="607052">
                  <a:extLst>
                    <a:ext uri="{9D8B030D-6E8A-4147-A177-3AD203B41FA5}">
                      <a16:colId xmlns:a16="http://schemas.microsoft.com/office/drawing/2014/main" xmlns="" val="1763498730"/>
                    </a:ext>
                  </a:extLst>
                </a:gridCol>
                <a:gridCol w="607052">
                  <a:extLst>
                    <a:ext uri="{9D8B030D-6E8A-4147-A177-3AD203B41FA5}">
                      <a16:colId xmlns:a16="http://schemas.microsoft.com/office/drawing/2014/main" xmlns="" val="192687132"/>
                    </a:ext>
                  </a:extLst>
                </a:gridCol>
                <a:gridCol w="607052">
                  <a:extLst>
                    <a:ext uri="{9D8B030D-6E8A-4147-A177-3AD203B41FA5}">
                      <a16:colId xmlns:a16="http://schemas.microsoft.com/office/drawing/2014/main" xmlns="" val="91674717"/>
                    </a:ext>
                  </a:extLst>
                </a:gridCol>
                <a:gridCol w="603504">
                  <a:extLst>
                    <a:ext uri="{9D8B030D-6E8A-4147-A177-3AD203B41FA5}">
                      <a16:colId xmlns:a16="http://schemas.microsoft.com/office/drawing/2014/main" xmlns="" val="2060861598"/>
                    </a:ext>
                  </a:extLst>
                </a:gridCol>
              </a:tblGrid>
              <a:tr h="370840">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2</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4</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8</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10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12</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rgbClr val="FF0000"/>
                          </a:solidFill>
                          <a:latin typeface="Century Gothic" panose="020B0502020202020204" pitchFamily="34" charset="0"/>
                          <a:ea typeface="+mn-ea"/>
                          <a:cs typeface="+mn-cs"/>
                        </a:rPr>
                        <a:t>14</a:t>
                      </a:r>
                      <a:endParaRPr lang="en-US" sz="2000" b="1" kern="1200" dirty="0">
                        <a:solidFill>
                          <a:srgbClr val="FF0000"/>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16</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18</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20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745434"/>
                  </a:ext>
                </a:extLst>
              </a:tr>
            </a:tbl>
          </a:graphicData>
        </a:graphic>
      </p:graphicFrame>
      <p:graphicFrame>
        <p:nvGraphicFramePr>
          <p:cNvPr id="42" name="Table 41">
            <a:extLst>
              <a:ext uri="{FF2B5EF4-FFF2-40B4-BE49-F238E27FC236}">
                <a16:creationId xmlns:a16="http://schemas.microsoft.com/office/drawing/2014/main" xmlns="" id="{77EB0090-BA8B-4C43-A5FE-2F9D19CA6020}"/>
              </a:ext>
            </a:extLst>
          </p:cNvPr>
          <p:cNvGraphicFramePr>
            <a:graphicFrameLocks noGrp="1"/>
          </p:cNvGraphicFramePr>
          <p:nvPr/>
        </p:nvGraphicFramePr>
        <p:xfrm>
          <a:off x="1524000" y="4743623"/>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xmlns="" val="3732052625"/>
                    </a:ext>
                  </a:extLst>
                </a:gridCol>
                <a:gridCol w="609600">
                  <a:extLst>
                    <a:ext uri="{9D8B030D-6E8A-4147-A177-3AD203B41FA5}">
                      <a16:colId xmlns:a16="http://schemas.microsoft.com/office/drawing/2014/main" xmlns="" val="1232932500"/>
                    </a:ext>
                  </a:extLst>
                </a:gridCol>
                <a:gridCol w="609600">
                  <a:extLst>
                    <a:ext uri="{9D8B030D-6E8A-4147-A177-3AD203B41FA5}">
                      <a16:colId xmlns:a16="http://schemas.microsoft.com/office/drawing/2014/main" xmlns="" val="1769093761"/>
                    </a:ext>
                  </a:extLst>
                </a:gridCol>
                <a:gridCol w="609600">
                  <a:extLst>
                    <a:ext uri="{9D8B030D-6E8A-4147-A177-3AD203B41FA5}">
                      <a16:colId xmlns:a16="http://schemas.microsoft.com/office/drawing/2014/main" xmlns="" val="1500724390"/>
                    </a:ext>
                  </a:extLst>
                </a:gridCol>
                <a:gridCol w="609600">
                  <a:extLst>
                    <a:ext uri="{9D8B030D-6E8A-4147-A177-3AD203B41FA5}">
                      <a16:colId xmlns:a16="http://schemas.microsoft.com/office/drawing/2014/main" xmlns="" val="3490952643"/>
                    </a:ext>
                  </a:extLst>
                </a:gridCol>
                <a:gridCol w="609600">
                  <a:extLst>
                    <a:ext uri="{9D8B030D-6E8A-4147-A177-3AD203B41FA5}">
                      <a16:colId xmlns:a16="http://schemas.microsoft.com/office/drawing/2014/main" xmlns="" val="1033425999"/>
                    </a:ext>
                  </a:extLst>
                </a:gridCol>
                <a:gridCol w="609600">
                  <a:extLst>
                    <a:ext uri="{9D8B030D-6E8A-4147-A177-3AD203B41FA5}">
                      <a16:colId xmlns:a16="http://schemas.microsoft.com/office/drawing/2014/main" xmlns="" val="1731085235"/>
                    </a:ext>
                  </a:extLst>
                </a:gridCol>
                <a:gridCol w="609600">
                  <a:extLst>
                    <a:ext uri="{9D8B030D-6E8A-4147-A177-3AD203B41FA5}">
                      <a16:colId xmlns:a16="http://schemas.microsoft.com/office/drawing/2014/main" xmlns="" val="1763498730"/>
                    </a:ext>
                  </a:extLst>
                </a:gridCol>
                <a:gridCol w="609600">
                  <a:extLst>
                    <a:ext uri="{9D8B030D-6E8A-4147-A177-3AD203B41FA5}">
                      <a16:colId xmlns:a16="http://schemas.microsoft.com/office/drawing/2014/main" xmlns="" val="192687132"/>
                    </a:ext>
                  </a:extLst>
                </a:gridCol>
                <a:gridCol w="609600">
                  <a:extLst>
                    <a:ext uri="{9D8B030D-6E8A-4147-A177-3AD203B41FA5}">
                      <a16:colId xmlns:a16="http://schemas.microsoft.com/office/drawing/2014/main" xmlns="" val="91674717"/>
                    </a:ext>
                  </a:extLst>
                </a:gridCol>
              </a:tblGrid>
              <a:tr h="370840">
                <a:tc>
                  <a:txBody>
                    <a:bodyPr/>
                    <a:lstStyle/>
                    <a:p>
                      <a:endParaRPr lang="en-US" dirty="0"/>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71745434"/>
                  </a:ext>
                </a:extLst>
              </a:tr>
            </a:tbl>
          </a:graphicData>
        </a:graphic>
      </p:graphicFrame>
      <p:graphicFrame>
        <p:nvGraphicFramePr>
          <p:cNvPr id="43" name="Table 42">
            <a:extLst>
              <a:ext uri="{FF2B5EF4-FFF2-40B4-BE49-F238E27FC236}">
                <a16:creationId xmlns:a16="http://schemas.microsoft.com/office/drawing/2014/main" xmlns="" id="{FF843A9E-50A5-42D3-9BC7-75517C9DB3ED}"/>
              </a:ext>
            </a:extLst>
          </p:cNvPr>
          <p:cNvGraphicFramePr>
            <a:graphicFrameLocks noGrp="1"/>
          </p:cNvGraphicFramePr>
          <p:nvPr>
            <p:extLst>
              <p:ext uri="{D42A27DB-BD31-4B8C-83A1-F6EECF244321}">
                <p14:modId xmlns:p14="http://schemas.microsoft.com/office/powerpoint/2010/main" val="3149062603"/>
              </p:ext>
            </p:extLst>
          </p:nvPr>
        </p:nvGraphicFramePr>
        <p:xfrm>
          <a:off x="1219395" y="5070972"/>
          <a:ext cx="6674024" cy="396240"/>
        </p:xfrm>
        <a:graphic>
          <a:graphicData uri="http://schemas.openxmlformats.org/drawingml/2006/table">
            <a:tbl>
              <a:tblPr firstRow="1" bandRow="1">
                <a:tableStyleId>{5940675A-B579-460E-94D1-54222C63F5DA}</a:tableStyleId>
              </a:tblPr>
              <a:tblGrid>
                <a:gridCol w="607052">
                  <a:extLst>
                    <a:ext uri="{9D8B030D-6E8A-4147-A177-3AD203B41FA5}">
                      <a16:colId xmlns:a16="http://schemas.microsoft.com/office/drawing/2014/main" xmlns="" val="3732052625"/>
                    </a:ext>
                  </a:extLst>
                </a:gridCol>
                <a:gridCol w="607052">
                  <a:extLst>
                    <a:ext uri="{9D8B030D-6E8A-4147-A177-3AD203B41FA5}">
                      <a16:colId xmlns:a16="http://schemas.microsoft.com/office/drawing/2014/main" xmlns="" val="1232932500"/>
                    </a:ext>
                  </a:extLst>
                </a:gridCol>
                <a:gridCol w="607052">
                  <a:extLst>
                    <a:ext uri="{9D8B030D-6E8A-4147-A177-3AD203B41FA5}">
                      <a16:colId xmlns:a16="http://schemas.microsoft.com/office/drawing/2014/main" xmlns="" val="1769093761"/>
                    </a:ext>
                  </a:extLst>
                </a:gridCol>
                <a:gridCol w="607052">
                  <a:extLst>
                    <a:ext uri="{9D8B030D-6E8A-4147-A177-3AD203B41FA5}">
                      <a16:colId xmlns:a16="http://schemas.microsoft.com/office/drawing/2014/main" xmlns="" val="1500724390"/>
                    </a:ext>
                  </a:extLst>
                </a:gridCol>
                <a:gridCol w="607052">
                  <a:extLst>
                    <a:ext uri="{9D8B030D-6E8A-4147-A177-3AD203B41FA5}">
                      <a16:colId xmlns:a16="http://schemas.microsoft.com/office/drawing/2014/main" xmlns="" val="3490952643"/>
                    </a:ext>
                  </a:extLst>
                </a:gridCol>
                <a:gridCol w="607052">
                  <a:extLst>
                    <a:ext uri="{9D8B030D-6E8A-4147-A177-3AD203B41FA5}">
                      <a16:colId xmlns:a16="http://schemas.microsoft.com/office/drawing/2014/main" xmlns="" val="1033425999"/>
                    </a:ext>
                  </a:extLst>
                </a:gridCol>
                <a:gridCol w="607052">
                  <a:extLst>
                    <a:ext uri="{9D8B030D-6E8A-4147-A177-3AD203B41FA5}">
                      <a16:colId xmlns:a16="http://schemas.microsoft.com/office/drawing/2014/main" xmlns="" val="1731085235"/>
                    </a:ext>
                  </a:extLst>
                </a:gridCol>
                <a:gridCol w="607052">
                  <a:extLst>
                    <a:ext uri="{9D8B030D-6E8A-4147-A177-3AD203B41FA5}">
                      <a16:colId xmlns:a16="http://schemas.microsoft.com/office/drawing/2014/main" xmlns="" val="1763498730"/>
                    </a:ext>
                  </a:extLst>
                </a:gridCol>
                <a:gridCol w="607052">
                  <a:extLst>
                    <a:ext uri="{9D8B030D-6E8A-4147-A177-3AD203B41FA5}">
                      <a16:colId xmlns:a16="http://schemas.microsoft.com/office/drawing/2014/main" xmlns="" val="192687132"/>
                    </a:ext>
                  </a:extLst>
                </a:gridCol>
                <a:gridCol w="607052">
                  <a:extLst>
                    <a:ext uri="{9D8B030D-6E8A-4147-A177-3AD203B41FA5}">
                      <a16:colId xmlns:a16="http://schemas.microsoft.com/office/drawing/2014/main" xmlns="" val="91674717"/>
                    </a:ext>
                  </a:extLst>
                </a:gridCol>
                <a:gridCol w="603504">
                  <a:extLst>
                    <a:ext uri="{9D8B030D-6E8A-4147-A177-3AD203B41FA5}">
                      <a16:colId xmlns:a16="http://schemas.microsoft.com/office/drawing/2014/main" xmlns="" val="2060861598"/>
                    </a:ext>
                  </a:extLst>
                </a:gridCol>
              </a:tblGrid>
              <a:tr h="370840">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10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20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25</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35</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40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rgbClr val="FF0000"/>
                          </a:solidFill>
                          <a:latin typeface="Century Gothic" panose="020B0502020202020204" pitchFamily="34" charset="0"/>
                          <a:ea typeface="+mn-ea"/>
                          <a:cs typeface="+mn-cs"/>
                        </a:rPr>
                        <a:t>45</a:t>
                      </a:r>
                      <a:endParaRPr lang="en-US" sz="2000" b="1" kern="1200" dirty="0">
                        <a:solidFill>
                          <a:srgbClr val="FF0000"/>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GB" sz="2000" b="1" kern="1200" dirty="0">
                          <a:solidFill>
                            <a:schemeClr val="bg2">
                              <a:lumMod val="25000"/>
                            </a:schemeClr>
                          </a:solidFill>
                          <a:latin typeface="Century Gothic" panose="020B0502020202020204" pitchFamily="34" charset="0"/>
                          <a:ea typeface="+mn-ea"/>
                          <a:cs typeface="+mn-cs"/>
                        </a:rPr>
                        <a:t>50</a:t>
                      </a:r>
                      <a:endParaRPr lang="en-US" sz="2000" b="1" kern="1200" dirty="0">
                        <a:solidFill>
                          <a:schemeClr val="bg2">
                            <a:lumMod val="25000"/>
                          </a:schemeClr>
                        </a:solidFill>
                        <a:latin typeface="Century Gothic" panose="020B0502020202020204" pitchFamily="34" charset="0"/>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745434"/>
                  </a:ext>
                </a:extLst>
              </a:tr>
            </a:tbl>
          </a:graphicData>
        </a:graphic>
      </p:graphicFrame>
      <p:sp>
        <p:nvSpPr>
          <p:cNvPr id="44" name="Arrow: Up 43">
            <a:extLst>
              <a:ext uri="{FF2B5EF4-FFF2-40B4-BE49-F238E27FC236}">
                <a16:creationId xmlns:a16="http://schemas.microsoft.com/office/drawing/2014/main" xmlns="" id="{A711E84F-E962-450D-A11B-388980D4AE5A}"/>
              </a:ext>
            </a:extLst>
          </p:cNvPr>
          <p:cNvSpPr/>
          <p:nvPr/>
        </p:nvSpPr>
        <p:spPr>
          <a:xfrm>
            <a:off x="3810000" y="2258547"/>
            <a:ext cx="291548" cy="49033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Up 44">
            <a:extLst>
              <a:ext uri="{FF2B5EF4-FFF2-40B4-BE49-F238E27FC236}">
                <a16:creationId xmlns:a16="http://schemas.microsoft.com/office/drawing/2014/main" xmlns="" id="{95EA3F38-A884-43D5-85B3-E9C524EC2F58}"/>
              </a:ext>
            </a:extLst>
          </p:cNvPr>
          <p:cNvSpPr/>
          <p:nvPr/>
        </p:nvSpPr>
        <p:spPr>
          <a:xfrm>
            <a:off x="5652052" y="3805270"/>
            <a:ext cx="291548" cy="49033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Up 45">
            <a:extLst>
              <a:ext uri="{FF2B5EF4-FFF2-40B4-BE49-F238E27FC236}">
                <a16:creationId xmlns:a16="http://schemas.microsoft.com/office/drawing/2014/main" xmlns="" id="{6DF35171-5DE8-4BDB-B1B8-73E6324BD58F}"/>
              </a:ext>
            </a:extLst>
          </p:cNvPr>
          <p:cNvSpPr/>
          <p:nvPr/>
        </p:nvSpPr>
        <p:spPr>
          <a:xfrm>
            <a:off x="6864626" y="5388258"/>
            <a:ext cx="291548" cy="49033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6F90EF19-4764-4EFC-9447-87DCF2C52226}"/>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18204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5" name="Picture 24" descr="A close up of a device&#10;&#10;Description automatically generated">
            <a:extLst>
              <a:ext uri="{FF2B5EF4-FFF2-40B4-BE49-F238E27FC236}">
                <a16:creationId xmlns:a16="http://schemas.microsoft.com/office/drawing/2014/main" xmlns="" id="{7018CD49-9AF3-4587-BC62-2E78CE3CDA7E}"/>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foregroundMark x1="33199" y1="35059" x2="48848" y2="24747"/>
                        <a14:foregroundMark x1="48848" y1="24747" x2="68136" y2="20137"/>
                        <a14:backgroundMark x1="29761" y1="39830" x2="29761" y2="39830"/>
                        <a14:backgroundMark x1="68864" y1="20218" x2="68864" y2="20218"/>
                        <a14:backgroundMark x1="66316" y1="47392" x2="76587" y2="46866"/>
                        <a14:backgroundMark x1="21998" y1="67934" x2="38577" y2="65791"/>
                        <a14:backgroundMark x1="24343" y1="65791" x2="21310" y2="49009"/>
                        <a14:backgroundMark x1="20946" y1="56773" x2="28467" y2="40194"/>
                        <a14:backgroundMark x1="28467" y1="40194" x2="29397" y2="34088"/>
                        <a14:backgroundMark x1="27942" y1="29761" x2="30287" y2="34412"/>
                        <a14:backgroundMark x1="30287" y1="34412" x2="27578" y2="34978"/>
                        <a14:backgroundMark x1="30651" y1="38577" x2="30651" y2="36595"/>
                        <a14:backgroundMark x1="30489" y1="38738" x2="29761" y2="34776"/>
                        <a14:backgroundMark x1="29761" y1="34088" x2="31541" y2="36959"/>
                        <a14:backgroundMark x1="71735" y1="21472" x2="68864" y2="19127"/>
                        <a14:backgroundMark x1="25435" y1="82895" x2="47473" y2="78973"/>
                        <a14:backgroundMark x1="47473" y1="78973" x2="70522" y2="79458"/>
                        <a14:backgroundMark x1="70522" y1="79458" x2="27254" y2="83623"/>
                        <a14:backgroundMark x1="67044" y1="13910" x2="69753" y2="18601"/>
                        <a14:backgroundMark x1="67772" y1="16943" x2="70481" y2="21270"/>
                        <a14:backgroundMark x1="35180" y1="77841" x2="55277" y2="75981"/>
                        <a14:backgroundMark x1="55277" y1="75981" x2="62717" y2="78366"/>
                        <a14:backgroundMark x1="46987" y1="31945" x2="47958" y2="34007"/>
                        <a14:backgroundMark x1="46987" y1="33886" x2="52042" y2="34250"/>
                        <a14:backgroundMark x1="46502" y1="35423" x2="47473" y2="36636"/>
                        <a14:backgroundMark x1="47473" y1="36393" x2="51678" y2="36029"/>
                        <a14:backgroundMark x1="46987" y1="37444" x2="51799" y2="37121"/>
                        <a14:backgroundMark x1="45653" y1="36636" x2="51799" y2="36029"/>
                        <a14:backgroundMark x1="44359" y1="37566" x2="53134" y2="37566"/>
                        <a14:backgroundMark x1="43874" y1="37930" x2="46987" y2="38051"/>
                        <a14:backgroundMark x1="47594" y1="38051" x2="49980" y2="37930"/>
                        <a14:backgroundMark x1="45208" y1="37808" x2="52163" y2="38051"/>
                        <a14:backgroundMark x1="45532" y1="37444" x2="54428" y2="37323"/>
                        <a14:backgroundMark x1="44844" y1="39021" x2="53943" y2="38415"/>
                        <a14:backgroundMark x1="61989" y1="38536" x2="69672" y2="24181"/>
                        <a14:backgroundMark x1="62960" y1="38779" x2="69794" y2="24788"/>
                      </a14:backgroundRemoval>
                    </a14:imgEffect>
                  </a14:imgLayer>
                </a14:imgProps>
              </a:ext>
              <a:ext uri="{28A0092B-C50C-407E-A947-70E740481C1C}">
                <a14:useLocalDpi xmlns:a14="http://schemas.microsoft.com/office/drawing/2010/main" val="0"/>
              </a:ext>
            </a:extLst>
          </a:blip>
          <a:srcRect l="29219" t="15992" r="29893" b="61066"/>
          <a:stretch/>
        </p:blipFill>
        <p:spPr>
          <a:xfrm rot="1509197">
            <a:off x="3629448" y="909820"/>
            <a:ext cx="1915215" cy="1187939"/>
          </a:xfrm>
          <a:prstGeom prst="rect">
            <a:avLst/>
          </a:prstGeom>
        </p:spPr>
      </p:pic>
      <p:pic>
        <p:nvPicPr>
          <p:cNvPr id="24" name="Picture 23">
            <a:extLst>
              <a:ext uri="{FF2B5EF4-FFF2-40B4-BE49-F238E27FC236}">
                <a16:creationId xmlns:a16="http://schemas.microsoft.com/office/drawing/2014/main" xmlns="" id="{853C36ED-A026-4D78-901E-1C2B598A7617}"/>
              </a:ext>
            </a:extLst>
          </p:cNvPr>
          <p:cNvPicPr>
            <a:picLocks noChangeAspect="1"/>
          </p:cNvPicPr>
          <p:nvPr/>
        </p:nvPicPr>
        <p:blipFill>
          <a:blip r:embed="rId6"/>
          <a:stretch>
            <a:fillRect/>
          </a:stretch>
        </p:blipFill>
        <p:spPr>
          <a:xfrm>
            <a:off x="115438" y="144125"/>
            <a:ext cx="8913124" cy="6322100"/>
          </a:xfrm>
          <a:prstGeom prst="rect">
            <a:avLst/>
          </a:prstGeom>
        </p:spPr>
      </p:pic>
      <p:sp>
        <p:nvSpPr>
          <p:cNvPr id="26" name="Rectangle 25">
            <a:extLst>
              <a:ext uri="{FF2B5EF4-FFF2-40B4-BE49-F238E27FC236}">
                <a16:creationId xmlns:a16="http://schemas.microsoft.com/office/drawing/2014/main" xmlns="" id="{EAFF88F9-3C14-4E3D-A4D1-6F12E62330E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mass of the toy frog?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cubes</a:t>
            </a:r>
          </a:p>
          <a:p>
            <a:pPr lvl="0" algn="ctr"/>
            <a:endParaRPr lang="en-GB" sz="2000" b="1" dirty="0">
              <a:solidFill>
                <a:schemeClr val="tx1"/>
              </a:solidFill>
              <a:latin typeface="Century Gothic" panose="020B0502020202020204" pitchFamily="34" charset="0"/>
            </a:endParaRPr>
          </a:p>
        </p:txBody>
      </p:sp>
      <p:sp>
        <p:nvSpPr>
          <p:cNvPr id="27" name="Rounded Rectangle 48">
            <a:extLst>
              <a:ext uri="{FF2B5EF4-FFF2-40B4-BE49-F238E27FC236}">
                <a16:creationId xmlns:a16="http://schemas.microsoft.com/office/drawing/2014/main" xmlns="" id="{471DBE89-4624-4D62-8F3E-833E803FDB2E}"/>
              </a:ext>
            </a:extLst>
          </p:cNvPr>
          <p:cNvSpPr/>
          <p:nvPr/>
        </p:nvSpPr>
        <p:spPr>
          <a:xfrm>
            <a:off x="3768248" y="4247637"/>
            <a:ext cx="1163876" cy="953457"/>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endParaRPr lang="en-GB" sz="1400" b="1" dirty="0">
              <a:latin typeface="Century Gothic" panose="020B0502020202020204" pitchFamily="34" charset="0"/>
            </a:endParaRPr>
          </a:p>
        </p:txBody>
      </p:sp>
      <p:sp>
        <p:nvSpPr>
          <p:cNvPr id="9" name="TextBox 8">
            <a:extLst>
              <a:ext uri="{FF2B5EF4-FFF2-40B4-BE49-F238E27FC236}">
                <a16:creationId xmlns:a16="http://schemas.microsoft.com/office/drawing/2014/main" xmlns="" id="{B0F84F3D-394D-4BC7-8770-BBC76D2BDAC2}"/>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209203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5" name="Picture 24" descr="A close up of a device&#10;&#10;Description automatically generated">
            <a:extLst>
              <a:ext uri="{FF2B5EF4-FFF2-40B4-BE49-F238E27FC236}">
                <a16:creationId xmlns:a16="http://schemas.microsoft.com/office/drawing/2014/main" xmlns="" id="{7018CD49-9AF3-4587-BC62-2E78CE3CDA7E}"/>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foregroundMark x1="33199" y1="35059" x2="48848" y2="24747"/>
                        <a14:foregroundMark x1="48848" y1="24747" x2="68136" y2="20137"/>
                        <a14:backgroundMark x1="29761" y1="39830" x2="29761" y2="39830"/>
                        <a14:backgroundMark x1="68864" y1="20218" x2="68864" y2="20218"/>
                        <a14:backgroundMark x1="66316" y1="47392" x2="76587" y2="46866"/>
                        <a14:backgroundMark x1="21998" y1="67934" x2="38577" y2="65791"/>
                        <a14:backgroundMark x1="24343" y1="65791" x2="21310" y2="49009"/>
                        <a14:backgroundMark x1="20946" y1="56773" x2="28467" y2="40194"/>
                        <a14:backgroundMark x1="28467" y1="40194" x2="29397" y2="34088"/>
                        <a14:backgroundMark x1="27942" y1="29761" x2="30287" y2="34412"/>
                        <a14:backgroundMark x1="30287" y1="34412" x2="27578" y2="34978"/>
                        <a14:backgroundMark x1="30651" y1="38577" x2="30651" y2="36595"/>
                        <a14:backgroundMark x1="30489" y1="38738" x2="29761" y2="34776"/>
                        <a14:backgroundMark x1="29761" y1="34088" x2="31541" y2="36959"/>
                        <a14:backgroundMark x1="71735" y1="21472" x2="68864" y2="19127"/>
                        <a14:backgroundMark x1="25435" y1="82895" x2="47473" y2="78973"/>
                        <a14:backgroundMark x1="47473" y1="78973" x2="70522" y2="79458"/>
                        <a14:backgroundMark x1="70522" y1="79458" x2="27254" y2="83623"/>
                        <a14:backgroundMark x1="67044" y1="13910" x2="69753" y2="18601"/>
                        <a14:backgroundMark x1="67772" y1="16943" x2="70481" y2="21270"/>
                        <a14:backgroundMark x1="35180" y1="77841" x2="55277" y2="75981"/>
                        <a14:backgroundMark x1="55277" y1="75981" x2="62717" y2="78366"/>
                        <a14:backgroundMark x1="46987" y1="31945" x2="47958" y2="34007"/>
                        <a14:backgroundMark x1="46987" y1="33886" x2="52042" y2="34250"/>
                        <a14:backgroundMark x1="46502" y1="35423" x2="47473" y2="36636"/>
                        <a14:backgroundMark x1="47473" y1="36393" x2="51678" y2="36029"/>
                        <a14:backgroundMark x1="46987" y1="37444" x2="51799" y2="37121"/>
                        <a14:backgroundMark x1="45653" y1="36636" x2="51799" y2="36029"/>
                        <a14:backgroundMark x1="44359" y1="37566" x2="53134" y2="37566"/>
                        <a14:backgroundMark x1="43874" y1="37930" x2="46987" y2="38051"/>
                        <a14:backgroundMark x1="47594" y1="38051" x2="49980" y2="37930"/>
                        <a14:backgroundMark x1="45208" y1="37808" x2="52163" y2="38051"/>
                        <a14:backgroundMark x1="45532" y1="37444" x2="54428" y2="37323"/>
                        <a14:backgroundMark x1="44844" y1="39021" x2="53943" y2="38415"/>
                        <a14:backgroundMark x1="61989" y1="38536" x2="69672" y2="24181"/>
                        <a14:backgroundMark x1="62960" y1="38779" x2="69794" y2="24788"/>
                      </a14:backgroundRemoval>
                    </a14:imgEffect>
                  </a14:imgLayer>
                </a14:imgProps>
              </a:ext>
              <a:ext uri="{28A0092B-C50C-407E-A947-70E740481C1C}">
                <a14:useLocalDpi xmlns:a14="http://schemas.microsoft.com/office/drawing/2010/main" val="0"/>
              </a:ext>
            </a:extLst>
          </a:blip>
          <a:srcRect l="29219" t="15992" r="29893" b="61066"/>
          <a:stretch/>
        </p:blipFill>
        <p:spPr>
          <a:xfrm rot="1509197">
            <a:off x="3629448" y="909820"/>
            <a:ext cx="1915215" cy="1187939"/>
          </a:xfrm>
          <a:prstGeom prst="rect">
            <a:avLst/>
          </a:prstGeom>
        </p:spPr>
      </p:pic>
      <p:pic>
        <p:nvPicPr>
          <p:cNvPr id="24" name="Picture 23">
            <a:extLst>
              <a:ext uri="{FF2B5EF4-FFF2-40B4-BE49-F238E27FC236}">
                <a16:creationId xmlns:a16="http://schemas.microsoft.com/office/drawing/2014/main" xmlns="" id="{853C36ED-A026-4D78-901E-1C2B598A7617}"/>
              </a:ext>
            </a:extLst>
          </p:cNvPr>
          <p:cNvPicPr>
            <a:picLocks noChangeAspect="1"/>
          </p:cNvPicPr>
          <p:nvPr/>
        </p:nvPicPr>
        <p:blipFill>
          <a:blip r:embed="rId6"/>
          <a:stretch>
            <a:fillRect/>
          </a:stretch>
        </p:blipFill>
        <p:spPr>
          <a:xfrm>
            <a:off x="115438" y="144125"/>
            <a:ext cx="8913124" cy="6322100"/>
          </a:xfrm>
          <a:prstGeom prst="rect">
            <a:avLst/>
          </a:prstGeom>
        </p:spPr>
      </p:pic>
      <p:sp>
        <p:nvSpPr>
          <p:cNvPr id="26" name="Rectangle 25">
            <a:extLst>
              <a:ext uri="{FF2B5EF4-FFF2-40B4-BE49-F238E27FC236}">
                <a16:creationId xmlns:a16="http://schemas.microsoft.com/office/drawing/2014/main" xmlns="" id="{EAFF88F9-3C14-4E3D-A4D1-6F12E62330E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mass of the toy frog?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cubes</a:t>
            </a:r>
          </a:p>
          <a:p>
            <a:pPr lvl="0" algn="ctr"/>
            <a:endParaRPr lang="en-GB" sz="2000" b="1" dirty="0">
              <a:solidFill>
                <a:schemeClr val="tx1"/>
              </a:solidFill>
              <a:latin typeface="Century Gothic" panose="020B0502020202020204" pitchFamily="34" charset="0"/>
            </a:endParaRPr>
          </a:p>
        </p:txBody>
      </p:sp>
      <p:sp>
        <p:nvSpPr>
          <p:cNvPr id="27" name="Rounded Rectangle 48">
            <a:extLst>
              <a:ext uri="{FF2B5EF4-FFF2-40B4-BE49-F238E27FC236}">
                <a16:creationId xmlns:a16="http://schemas.microsoft.com/office/drawing/2014/main" xmlns="" id="{471DBE89-4624-4D62-8F3E-833E803FDB2E}"/>
              </a:ext>
            </a:extLst>
          </p:cNvPr>
          <p:cNvSpPr/>
          <p:nvPr/>
        </p:nvSpPr>
        <p:spPr>
          <a:xfrm>
            <a:off x="3768248" y="4247637"/>
            <a:ext cx="1163876" cy="953457"/>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endParaRPr lang="en-GB" sz="1400" b="1" dirty="0">
              <a:latin typeface="Century Gothic" panose="020B0502020202020204" pitchFamily="34" charset="0"/>
            </a:endParaRPr>
          </a:p>
        </p:txBody>
      </p:sp>
      <p:sp>
        <p:nvSpPr>
          <p:cNvPr id="2" name="Rectangle 1">
            <a:extLst>
              <a:ext uri="{FF2B5EF4-FFF2-40B4-BE49-F238E27FC236}">
                <a16:creationId xmlns:a16="http://schemas.microsoft.com/office/drawing/2014/main" xmlns="" id="{69E79E51-8CC4-49F4-8836-6D8283343D20}"/>
              </a:ext>
            </a:extLst>
          </p:cNvPr>
          <p:cNvSpPr/>
          <p:nvPr/>
        </p:nvSpPr>
        <p:spPr>
          <a:xfrm>
            <a:off x="4053853" y="4431977"/>
            <a:ext cx="592665" cy="584775"/>
          </a:xfrm>
          <a:prstGeom prst="rect">
            <a:avLst/>
          </a:prstGeom>
        </p:spPr>
        <p:txBody>
          <a:bodyPr wrap="square">
            <a:spAutoFit/>
          </a:bodyPr>
          <a:lstStyle/>
          <a:p>
            <a:pPr algn="ctr"/>
            <a:r>
              <a:rPr lang="en-GB" sz="3200" b="1" dirty="0">
                <a:solidFill>
                  <a:srgbClr val="FF0000"/>
                </a:solidFill>
                <a:latin typeface="Century Gothic" panose="020B0502020202020204" pitchFamily="34" charset="0"/>
              </a:rPr>
              <a:t>4</a:t>
            </a:r>
          </a:p>
        </p:txBody>
      </p:sp>
      <p:sp>
        <p:nvSpPr>
          <p:cNvPr id="10" name="TextBox 9">
            <a:extLst>
              <a:ext uri="{FF2B5EF4-FFF2-40B4-BE49-F238E27FC236}">
                <a16:creationId xmlns:a16="http://schemas.microsoft.com/office/drawing/2014/main" xmlns="" id="{A0CCE742-13D8-47F0-9843-000117CED062}"/>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64535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xmlns=""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xmlns="" id="{69851975-7153-4013-869B-189802C7D46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0" name="Rectangle 19">
            <a:extLst>
              <a:ext uri="{FF2B5EF4-FFF2-40B4-BE49-F238E27FC236}">
                <a16:creationId xmlns:a16="http://schemas.microsoft.com/office/drawing/2014/main" xmlns="" id="{FBFCD45C-7A61-4BBA-A7DB-F28566A3B57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This box weighs less than 6 buttons.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002E6581-1C5B-4301-833C-76114C737E5B}"/>
              </a:ext>
            </a:extLst>
          </p:cNvPr>
          <p:cNvSpPr txBox="1"/>
          <p:nvPr/>
        </p:nvSpPr>
        <p:spPr>
          <a:xfrm>
            <a:off x="8211330" y="5995758"/>
            <a:ext cx="608821"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26377802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83229DD4-E63C-4B69-9724-693E59CC3A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purl.org/dc/terms/"/>
    <ds:schemaRef ds:uri="http://schemas.openxmlformats.org/package/2006/metadata/core-properties"/>
    <ds:schemaRef ds:uri="5c7a0828-c5e4-45f8-a074-18a8fdc88e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1648</TotalTime>
  <Words>1145</Words>
  <Application>Microsoft Office PowerPoint</Application>
  <PresentationFormat>On-screen Show (4:3)</PresentationFormat>
  <Paragraphs>576</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MrsThompson</cp:lastModifiedBy>
  <cp:revision>61</cp:revision>
  <dcterms:created xsi:type="dcterms:W3CDTF">2018-03-17T10:08:43Z</dcterms:created>
  <dcterms:modified xsi:type="dcterms:W3CDTF">2020-03-21T18:33:08Z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